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61" r:id="rId2"/>
    <p:sldId id="271" r:id="rId3"/>
    <p:sldId id="291" r:id="rId4"/>
    <p:sldId id="510" r:id="rId5"/>
    <p:sldId id="511" r:id="rId6"/>
    <p:sldId id="503" r:id="rId7"/>
    <p:sldId id="301" r:id="rId8"/>
    <p:sldId id="502" r:id="rId9"/>
    <p:sldId id="504" r:id="rId10"/>
    <p:sldId id="508" r:id="rId11"/>
    <p:sldId id="507" r:id="rId12"/>
    <p:sldId id="505" r:id="rId13"/>
    <p:sldId id="506" r:id="rId14"/>
    <p:sldId id="501" r:id="rId15"/>
    <p:sldId id="357" r:id="rId16"/>
    <p:sldId id="493" r:id="rId17"/>
    <p:sldId id="498" r:id="rId18"/>
    <p:sldId id="302" r:id="rId19"/>
    <p:sldId id="321" r:id="rId20"/>
    <p:sldId id="494" r:id="rId21"/>
    <p:sldId id="304" r:id="rId22"/>
    <p:sldId id="289" r:id="rId23"/>
    <p:sldId id="320" r:id="rId24"/>
    <p:sldId id="278" r:id="rId25"/>
    <p:sldId id="277" r:id="rId26"/>
    <p:sldId id="495" r:id="rId27"/>
    <p:sldId id="489" r:id="rId28"/>
    <p:sldId id="496" r:id="rId29"/>
    <p:sldId id="497" r:id="rId30"/>
    <p:sldId id="288" r:id="rId31"/>
    <p:sldId id="263" r:id="rId32"/>
    <p:sldId id="262" r:id="rId33"/>
    <p:sldId id="265" r:id="rId34"/>
    <p:sldId id="266" r:id="rId35"/>
    <p:sldId id="264" r:id="rId36"/>
    <p:sldId id="326" r:id="rId37"/>
    <p:sldId id="293" r:id="rId38"/>
    <p:sldId id="319" r:id="rId39"/>
    <p:sldId id="294" r:id="rId40"/>
    <p:sldId id="295" r:id="rId41"/>
    <p:sldId id="296" r:id="rId42"/>
    <p:sldId id="297" r:id="rId43"/>
    <p:sldId id="306" r:id="rId44"/>
    <p:sldId id="308" r:id="rId45"/>
    <p:sldId id="309" r:id="rId46"/>
    <p:sldId id="499" r:id="rId47"/>
    <p:sldId id="500" r:id="rId48"/>
    <p:sldId id="298" r:id="rId49"/>
    <p:sldId id="300" r:id="rId50"/>
    <p:sldId id="299" r:id="rId51"/>
    <p:sldId id="260" r:id="rId52"/>
    <p:sldId id="258" r:id="rId53"/>
    <p:sldId id="257" r:id="rId54"/>
    <p:sldId id="312" r:id="rId55"/>
    <p:sldId id="310" r:id="rId56"/>
    <p:sldId id="311" r:id="rId57"/>
    <p:sldId id="325" r:id="rId58"/>
    <p:sldId id="317" r:id="rId59"/>
    <p:sldId id="487" r:id="rId60"/>
    <p:sldId id="488" r:id="rId61"/>
    <p:sldId id="270" r:id="rId62"/>
    <p:sldId id="286" r:id="rId63"/>
    <p:sldId id="292" r:id="rId64"/>
    <p:sldId id="280" r:id="rId65"/>
    <p:sldId id="281" r:id="rId66"/>
    <p:sldId id="282" r:id="rId67"/>
    <p:sldId id="267" r:id="rId68"/>
    <p:sldId id="322" r:id="rId69"/>
    <p:sldId id="283" r:id="rId70"/>
    <p:sldId id="284" r:id="rId71"/>
    <p:sldId id="285" r:id="rId72"/>
    <p:sldId id="287" r:id="rId73"/>
    <p:sldId id="272" r:id="rId74"/>
    <p:sldId id="273" r:id="rId75"/>
    <p:sldId id="512" r:id="rId76"/>
    <p:sldId id="513" r:id="rId77"/>
    <p:sldId id="514" r:id="rId78"/>
    <p:sldId id="515"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Haikuan" initials="LH" lastIdx="3" clrIdx="0">
    <p:extLst>
      <p:ext uri="{19B8F6BF-5375-455C-9EA6-DF929625EA0E}">
        <p15:presenceInfo xmlns:p15="http://schemas.microsoft.com/office/powerpoint/2012/main" userId="d5abb57b3bc7ec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4D05F"/>
    <a:srgbClr val="F7D362"/>
    <a:srgbClr val="FABE07"/>
    <a:srgbClr val="FAD4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36" autoAdjust="0"/>
    <p:restoredTop sz="92564" autoAdjust="0"/>
  </p:normalViewPr>
  <p:slideViewPr>
    <p:cSldViewPr snapToGrid="0">
      <p:cViewPr varScale="1">
        <p:scale>
          <a:sx n="85" d="100"/>
          <a:sy n="85" d="100"/>
        </p:scale>
        <p:origin x="81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13T21:15:52.081" idx="3">
    <p:pos x="6059" y="175"/>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2-07T14:43:11.726" idx="2">
    <p:pos x="5257" y="1429"/>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585C4-7609-4696-A482-B5604794D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753EA0-0BE0-4625-B071-FCE42E0A17AF}">
      <dgm:prSet custT="1"/>
      <dgm:spPr/>
      <dgm:t>
        <a:bodyPr/>
        <a:lstStyle/>
        <a:p>
          <a:pPr rtl="0"/>
          <a:r>
            <a:rPr lang="en-US" sz="2800" b="1" dirty="0">
              <a:solidFill>
                <a:srgbClr val="FFFF00"/>
              </a:solidFill>
            </a:rPr>
            <a:t>Dynamic Programming:  </a:t>
          </a:r>
          <a:r>
            <a:rPr lang="en-US" sz="2400" dirty="0"/>
            <a:t>System Construction with active  components. In other words, a system consists of a set of active components and the interconnections between them, namely, </a:t>
          </a:r>
          <a:endParaRPr lang="zh-CN" sz="2400" dirty="0"/>
        </a:p>
      </dgm:t>
    </dgm:pt>
    <dgm:pt modelId="{B6330D9C-4CC3-4413-9F65-94294DB450BC}" type="parTrans" cxnId="{DF299415-0316-46BA-8B19-ADC33F544716}">
      <dgm:prSet/>
      <dgm:spPr/>
      <dgm:t>
        <a:bodyPr/>
        <a:lstStyle/>
        <a:p>
          <a:endParaRPr lang="zh-CN" altLang="en-US"/>
        </a:p>
      </dgm:t>
    </dgm:pt>
    <dgm:pt modelId="{7B11B351-091D-48BF-9D8F-4C92427E8D59}" type="sibTrans" cxnId="{DF299415-0316-46BA-8B19-ADC33F544716}">
      <dgm:prSet/>
      <dgm:spPr/>
      <dgm:t>
        <a:bodyPr/>
        <a:lstStyle/>
        <a:p>
          <a:endParaRPr lang="zh-CN" altLang="en-US"/>
        </a:p>
      </dgm:t>
    </dgm:pt>
    <dgm:pt modelId="{2FD7C818-7899-4A34-A5CB-5CA154DA27D0}">
      <dgm:prSet custT="1"/>
      <dgm:spPr/>
      <dgm:t>
        <a:bodyPr/>
        <a:lstStyle/>
        <a:p>
          <a:pPr algn="ctr" rtl="0"/>
          <a:r>
            <a:rPr lang="en-US" sz="2800" b="1" i="1" dirty="0"/>
            <a:t>System ::= Architecture + </a:t>
          </a:r>
          <a:r>
            <a:rPr lang="en-US" sz="2800" b="1" i="1" dirty="0">
              <a:solidFill>
                <a:srgbClr val="FFFF00"/>
              </a:solidFill>
            </a:rPr>
            <a:t>Active </a:t>
          </a:r>
          <a:r>
            <a:rPr lang="en-US" sz="2800" b="1" i="1" dirty="0"/>
            <a:t>Components</a:t>
          </a:r>
          <a:endParaRPr lang="zh-CN" sz="2800" dirty="0"/>
        </a:p>
      </dgm:t>
    </dgm:pt>
    <dgm:pt modelId="{3BC6EF7C-3ABD-4AAE-B68A-C0B9194DE782}" type="parTrans" cxnId="{D65EFFA1-BD58-47AC-AAD7-94F168435E5C}">
      <dgm:prSet/>
      <dgm:spPr/>
      <dgm:t>
        <a:bodyPr/>
        <a:lstStyle/>
        <a:p>
          <a:endParaRPr lang="zh-CN" altLang="en-US"/>
        </a:p>
      </dgm:t>
    </dgm:pt>
    <dgm:pt modelId="{5DBADE46-DB2C-44AF-B16B-2F1D722C0DAD}" type="sibTrans" cxnId="{D65EFFA1-BD58-47AC-AAD7-94F168435E5C}">
      <dgm:prSet/>
      <dgm:spPr/>
      <dgm:t>
        <a:bodyPr/>
        <a:lstStyle/>
        <a:p>
          <a:endParaRPr lang="zh-CN" altLang="en-US"/>
        </a:p>
      </dgm:t>
    </dgm:pt>
    <dgm:pt modelId="{D6EBCA27-9FBF-44FA-A38E-908EFD72D3CD}" type="pres">
      <dgm:prSet presAssocID="{560585C4-7609-4696-A482-B5604794D0D3}" presName="linear" presStyleCnt="0">
        <dgm:presLayoutVars>
          <dgm:animLvl val="lvl"/>
          <dgm:resizeHandles val="exact"/>
        </dgm:presLayoutVars>
      </dgm:prSet>
      <dgm:spPr/>
    </dgm:pt>
    <dgm:pt modelId="{9DADA382-D65A-4BC8-A53E-81AD6562C9B2}" type="pres">
      <dgm:prSet presAssocID="{ED753EA0-0BE0-4625-B071-FCE42E0A17AF}" presName="parentText" presStyleLbl="node1" presStyleIdx="0" presStyleCnt="2">
        <dgm:presLayoutVars>
          <dgm:chMax val="0"/>
          <dgm:bulletEnabled val="1"/>
        </dgm:presLayoutVars>
      </dgm:prSet>
      <dgm:spPr/>
    </dgm:pt>
    <dgm:pt modelId="{BD11C0D8-B65F-43AD-AD45-98E5A4CDA707}" type="pres">
      <dgm:prSet presAssocID="{7B11B351-091D-48BF-9D8F-4C92427E8D59}" presName="spacer" presStyleCnt="0"/>
      <dgm:spPr/>
    </dgm:pt>
    <dgm:pt modelId="{40F3EE88-606B-40D9-B891-D69F0E7BA760}" type="pres">
      <dgm:prSet presAssocID="{2FD7C818-7899-4A34-A5CB-5CA154DA27D0}" presName="parentText" presStyleLbl="node1" presStyleIdx="1" presStyleCnt="2" custLinFactY="8537" custLinFactNeighborY="100000">
        <dgm:presLayoutVars>
          <dgm:chMax val="0"/>
          <dgm:bulletEnabled val="1"/>
        </dgm:presLayoutVars>
      </dgm:prSet>
      <dgm:spPr/>
    </dgm:pt>
  </dgm:ptLst>
  <dgm:cxnLst>
    <dgm:cxn modelId="{DF299415-0316-46BA-8B19-ADC33F544716}" srcId="{560585C4-7609-4696-A482-B5604794D0D3}" destId="{ED753EA0-0BE0-4625-B071-FCE42E0A17AF}" srcOrd="0" destOrd="0" parTransId="{B6330D9C-4CC3-4413-9F65-94294DB450BC}" sibTransId="{7B11B351-091D-48BF-9D8F-4C92427E8D59}"/>
    <dgm:cxn modelId="{0C77197C-6932-4907-AABB-82DEC933F072}" type="presOf" srcId="{ED753EA0-0BE0-4625-B071-FCE42E0A17AF}" destId="{9DADA382-D65A-4BC8-A53E-81AD6562C9B2}" srcOrd="0" destOrd="0" presId="urn:microsoft.com/office/officeart/2005/8/layout/vList2"/>
    <dgm:cxn modelId="{D65EFFA1-BD58-47AC-AAD7-94F168435E5C}" srcId="{560585C4-7609-4696-A482-B5604794D0D3}" destId="{2FD7C818-7899-4A34-A5CB-5CA154DA27D0}" srcOrd="1" destOrd="0" parTransId="{3BC6EF7C-3ABD-4AAE-B68A-C0B9194DE782}" sibTransId="{5DBADE46-DB2C-44AF-B16B-2F1D722C0DAD}"/>
    <dgm:cxn modelId="{06D713EF-BA7D-4204-B6A4-3E3A7705580C}" type="presOf" srcId="{560585C4-7609-4696-A482-B5604794D0D3}" destId="{D6EBCA27-9FBF-44FA-A38E-908EFD72D3CD}" srcOrd="0" destOrd="0" presId="urn:microsoft.com/office/officeart/2005/8/layout/vList2"/>
    <dgm:cxn modelId="{FADB7FF6-4F27-4051-8254-D951CBF27900}" type="presOf" srcId="{2FD7C818-7899-4A34-A5CB-5CA154DA27D0}" destId="{40F3EE88-606B-40D9-B891-D69F0E7BA760}" srcOrd="0" destOrd="0" presId="urn:microsoft.com/office/officeart/2005/8/layout/vList2"/>
    <dgm:cxn modelId="{22825280-5D1B-4EF3-8591-7C5F12173305}" type="presParOf" srcId="{D6EBCA27-9FBF-44FA-A38E-908EFD72D3CD}" destId="{9DADA382-D65A-4BC8-A53E-81AD6562C9B2}" srcOrd="0" destOrd="0" presId="urn:microsoft.com/office/officeart/2005/8/layout/vList2"/>
    <dgm:cxn modelId="{9937766F-119F-4D55-B0B1-9A8EEDCFD24C}" type="presParOf" srcId="{D6EBCA27-9FBF-44FA-A38E-908EFD72D3CD}" destId="{BD11C0D8-B65F-43AD-AD45-98E5A4CDA707}" srcOrd="1" destOrd="0" presId="urn:microsoft.com/office/officeart/2005/8/layout/vList2"/>
    <dgm:cxn modelId="{52F99E92-B16E-4A35-B803-095FA6FC52C2}" type="presParOf" srcId="{D6EBCA27-9FBF-44FA-A38E-908EFD72D3CD}" destId="{40F3EE88-606B-40D9-B891-D69F0E7BA76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585C4-7609-4696-A482-B5604794D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753EA0-0BE0-4625-B071-FCE42E0A17AF}">
      <dgm:prSet custT="1"/>
      <dgm:spPr/>
      <dgm:t>
        <a:bodyPr/>
        <a:lstStyle/>
        <a:p>
          <a:pPr rtl="0"/>
          <a:r>
            <a:rPr lang="en-US" altLang="zh-CN" sz="2800" b="1" i="1" dirty="0">
              <a:solidFill>
                <a:srgbClr val="FFFF00"/>
              </a:solidFill>
            </a:rPr>
            <a:t>Intelligent Programming </a:t>
          </a:r>
          <a:r>
            <a:rPr lang="en-US" altLang="zh-CN" sz="2400" dirty="0"/>
            <a:t>is d</a:t>
          </a:r>
          <a:r>
            <a:rPr lang="en-US" sz="2400" dirty="0"/>
            <a:t>ynamic programming with a set of Intelligent components</a:t>
          </a:r>
          <a:r>
            <a:rPr lang="en-US" altLang="zh-CN" sz="2400" dirty="0"/>
            <a:t>. In other words, </a:t>
          </a:r>
          <a:r>
            <a:rPr lang="en-US" sz="2400" dirty="0"/>
            <a:t> an intelligent system consists of a set of intelligent components and the interconnections between them, namely, </a:t>
          </a:r>
          <a:endParaRPr lang="zh-CN" sz="2400" dirty="0"/>
        </a:p>
      </dgm:t>
    </dgm:pt>
    <dgm:pt modelId="{B6330D9C-4CC3-4413-9F65-94294DB450BC}" type="parTrans" cxnId="{DF299415-0316-46BA-8B19-ADC33F544716}">
      <dgm:prSet/>
      <dgm:spPr/>
      <dgm:t>
        <a:bodyPr/>
        <a:lstStyle/>
        <a:p>
          <a:endParaRPr lang="zh-CN" altLang="en-US"/>
        </a:p>
      </dgm:t>
    </dgm:pt>
    <dgm:pt modelId="{7B11B351-091D-48BF-9D8F-4C92427E8D59}" type="sibTrans" cxnId="{DF299415-0316-46BA-8B19-ADC33F544716}">
      <dgm:prSet/>
      <dgm:spPr/>
      <dgm:t>
        <a:bodyPr/>
        <a:lstStyle/>
        <a:p>
          <a:endParaRPr lang="zh-CN" altLang="en-US"/>
        </a:p>
      </dgm:t>
    </dgm:pt>
    <dgm:pt modelId="{2FD7C818-7899-4A34-A5CB-5CA154DA27D0}">
      <dgm:prSet custT="1"/>
      <dgm:spPr/>
      <dgm:t>
        <a:bodyPr/>
        <a:lstStyle/>
        <a:p>
          <a:pPr algn="ctr" rtl="0"/>
          <a:r>
            <a:rPr lang="en-US" altLang="zh-CN" sz="2800" b="1" i="1" dirty="0"/>
            <a:t>Intelligent </a:t>
          </a:r>
          <a:r>
            <a:rPr lang="en-US" sz="2800" b="1" i="1" dirty="0"/>
            <a:t>System ::= </a:t>
          </a:r>
          <a:r>
            <a:rPr lang="en-US" altLang="zh-CN" sz="2800" b="1" i="1" dirty="0">
              <a:solidFill>
                <a:srgbClr val="FFFF00"/>
              </a:solidFill>
            </a:rPr>
            <a:t>Dynamic</a:t>
          </a:r>
          <a:r>
            <a:rPr lang="en-US" altLang="zh-CN" sz="2800" b="1" i="1" dirty="0"/>
            <a:t> </a:t>
          </a:r>
          <a:r>
            <a:rPr lang="en-US" sz="2800" b="1" i="1" dirty="0"/>
            <a:t>Architecture + </a:t>
          </a:r>
          <a:r>
            <a:rPr lang="en-US" altLang="zh-CN" sz="2800" b="1" i="1" dirty="0">
              <a:solidFill>
                <a:srgbClr val="FFFF00"/>
              </a:solidFill>
            </a:rPr>
            <a:t>Intelligent </a:t>
          </a:r>
          <a:r>
            <a:rPr lang="en-US" sz="2800" b="1" i="1" dirty="0"/>
            <a:t>Components</a:t>
          </a:r>
          <a:endParaRPr lang="zh-CN" sz="2800" dirty="0"/>
        </a:p>
      </dgm:t>
    </dgm:pt>
    <dgm:pt modelId="{3BC6EF7C-3ABD-4AAE-B68A-C0B9194DE782}" type="parTrans" cxnId="{D65EFFA1-BD58-47AC-AAD7-94F168435E5C}">
      <dgm:prSet/>
      <dgm:spPr/>
      <dgm:t>
        <a:bodyPr/>
        <a:lstStyle/>
        <a:p>
          <a:endParaRPr lang="zh-CN" altLang="en-US"/>
        </a:p>
      </dgm:t>
    </dgm:pt>
    <dgm:pt modelId="{5DBADE46-DB2C-44AF-B16B-2F1D722C0DAD}" type="sibTrans" cxnId="{D65EFFA1-BD58-47AC-AAD7-94F168435E5C}">
      <dgm:prSet/>
      <dgm:spPr/>
      <dgm:t>
        <a:bodyPr/>
        <a:lstStyle/>
        <a:p>
          <a:endParaRPr lang="zh-CN" altLang="en-US"/>
        </a:p>
      </dgm:t>
    </dgm:pt>
    <dgm:pt modelId="{D6EBCA27-9FBF-44FA-A38E-908EFD72D3CD}" type="pres">
      <dgm:prSet presAssocID="{560585C4-7609-4696-A482-B5604794D0D3}" presName="linear" presStyleCnt="0">
        <dgm:presLayoutVars>
          <dgm:animLvl val="lvl"/>
          <dgm:resizeHandles val="exact"/>
        </dgm:presLayoutVars>
      </dgm:prSet>
      <dgm:spPr/>
    </dgm:pt>
    <dgm:pt modelId="{9DADA382-D65A-4BC8-A53E-81AD6562C9B2}" type="pres">
      <dgm:prSet presAssocID="{ED753EA0-0BE0-4625-B071-FCE42E0A17AF}" presName="parentText" presStyleLbl="node1" presStyleIdx="0" presStyleCnt="2" custScaleY="106037" custLinFactNeighborY="-7331">
        <dgm:presLayoutVars>
          <dgm:chMax val="0"/>
          <dgm:bulletEnabled val="1"/>
        </dgm:presLayoutVars>
      </dgm:prSet>
      <dgm:spPr/>
    </dgm:pt>
    <dgm:pt modelId="{BD11C0D8-B65F-43AD-AD45-98E5A4CDA707}" type="pres">
      <dgm:prSet presAssocID="{7B11B351-091D-48BF-9D8F-4C92427E8D59}" presName="spacer" presStyleCnt="0"/>
      <dgm:spPr/>
    </dgm:pt>
    <dgm:pt modelId="{40F3EE88-606B-40D9-B891-D69F0E7BA760}" type="pres">
      <dgm:prSet presAssocID="{2FD7C818-7899-4A34-A5CB-5CA154DA27D0}" presName="parentText" presStyleLbl="node1" presStyleIdx="1" presStyleCnt="2" custScaleY="61596" custLinFactNeighborY="-88927">
        <dgm:presLayoutVars>
          <dgm:chMax val="0"/>
          <dgm:bulletEnabled val="1"/>
        </dgm:presLayoutVars>
      </dgm:prSet>
      <dgm:spPr/>
    </dgm:pt>
  </dgm:ptLst>
  <dgm:cxnLst>
    <dgm:cxn modelId="{DF299415-0316-46BA-8B19-ADC33F544716}" srcId="{560585C4-7609-4696-A482-B5604794D0D3}" destId="{ED753EA0-0BE0-4625-B071-FCE42E0A17AF}" srcOrd="0" destOrd="0" parTransId="{B6330D9C-4CC3-4413-9F65-94294DB450BC}" sibTransId="{7B11B351-091D-48BF-9D8F-4C92427E8D59}"/>
    <dgm:cxn modelId="{EF4A9C51-97A0-4826-9231-0FB6C881C659}" type="presOf" srcId="{ED753EA0-0BE0-4625-B071-FCE42E0A17AF}" destId="{9DADA382-D65A-4BC8-A53E-81AD6562C9B2}" srcOrd="0" destOrd="0" presId="urn:microsoft.com/office/officeart/2005/8/layout/vList2"/>
    <dgm:cxn modelId="{5B566298-0A0E-41F9-BA6A-0B769C85BCBC}" type="presOf" srcId="{2FD7C818-7899-4A34-A5CB-5CA154DA27D0}" destId="{40F3EE88-606B-40D9-B891-D69F0E7BA760}" srcOrd="0" destOrd="0" presId="urn:microsoft.com/office/officeart/2005/8/layout/vList2"/>
    <dgm:cxn modelId="{D65EFFA1-BD58-47AC-AAD7-94F168435E5C}" srcId="{560585C4-7609-4696-A482-B5604794D0D3}" destId="{2FD7C818-7899-4A34-A5CB-5CA154DA27D0}" srcOrd="1" destOrd="0" parTransId="{3BC6EF7C-3ABD-4AAE-B68A-C0B9194DE782}" sibTransId="{5DBADE46-DB2C-44AF-B16B-2F1D722C0DAD}"/>
    <dgm:cxn modelId="{045221DD-26AE-47A0-8502-D7AAB25B2F98}" type="presOf" srcId="{560585C4-7609-4696-A482-B5604794D0D3}" destId="{D6EBCA27-9FBF-44FA-A38E-908EFD72D3CD}" srcOrd="0" destOrd="0" presId="urn:microsoft.com/office/officeart/2005/8/layout/vList2"/>
    <dgm:cxn modelId="{D92BC016-B71C-46AA-B58C-519057CF5BF3}" type="presParOf" srcId="{D6EBCA27-9FBF-44FA-A38E-908EFD72D3CD}" destId="{9DADA382-D65A-4BC8-A53E-81AD6562C9B2}" srcOrd="0" destOrd="0" presId="urn:microsoft.com/office/officeart/2005/8/layout/vList2"/>
    <dgm:cxn modelId="{7436B5CF-DE8C-4D75-9BFE-42082B9644F5}" type="presParOf" srcId="{D6EBCA27-9FBF-44FA-A38E-908EFD72D3CD}" destId="{BD11C0D8-B65F-43AD-AD45-98E5A4CDA707}" srcOrd="1" destOrd="0" presId="urn:microsoft.com/office/officeart/2005/8/layout/vList2"/>
    <dgm:cxn modelId="{99DA5E94-13C6-4C53-9C0B-499367377A81}" type="presParOf" srcId="{D6EBCA27-9FBF-44FA-A38E-908EFD72D3CD}" destId="{40F3EE88-606B-40D9-B891-D69F0E7BA76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DA382-D65A-4BC8-A53E-81AD6562C9B2}">
      <dsp:nvSpPr>
        <dsp:cNvPr id="0" name=""/>
        <dsp:cNvSpPr/>
      </dsp:nvSpPr>
      <dsp:spPr>
        <a:xfrm>
          <a:off x="0" y="1158"/>
          <a:ext cx="8814595" cy="11472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rgbClr val="FFFF00"/>
              </a:solidFill>
            </a:rPr>
            <a:t>Dynamic Programming:  </a:t>
          </a:r>
          <a:r>
            <a:rPr lang="en-US" sz="2400" kern="1200" dirty="0"/>
            <a:t>System Construction with active  components. In other words, a system consists of a set of active components and the interconnections between them, namely, </a:t>
          </a:r>
          <a:endParaRPr lang="zh-CN" sz="2400" kern="1200" dirty="0"/>
        </a:p>
      </dsp:txBody>
      <dsp:txXfrm>
        <a:off x="56002" y="57160"/>
        <a:ext cx="8702591" cy="1035212"/>
      </dsp:txXfrm>
    </dsp:sp>
    <dsp:sp modelId="{40F3EE88-606B-40D9-B891-D69F0E7BA760}">
      <dsp:nvSpPr>
        <dsp:cNvPr id="0" name=""/>
        <dsp:cNvSpPr/>
      </dsp:nvSpPr>
      <dsp:spPr>
        <a:xfrm>
          <a:off x="0" y="1161107"/>
          <a:ext cx="8814595" cy="11472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1" kern="1200" dirty="0"/>
            <a:t>System ::= Architecture + </a:t>
          </a:r>
          <a:r>
            <a:rPr lang="en-US" sz="2800" b="1" i="1" kern="1200" dirty="0">
              <a:solidFill>
                <a:srgbClr val="FFFF00"/>
              </a:solidFill>
            </a:rPr>
            <a:t>Active </a:t>
          </a:r>
          <a:r>
            <a:rPr lang="en-US" sz="2800" b="1" i="1" kern="1200" dirty="0"/>
            <a:t>Components</a:t>
          </a:r>
          <a:endParaRPr lang="zh-CN" sz="2800" kern="1200" dirty="0"/>
        </a:p>
      </dsp:txBody>
      <dsp:txXfrm>
        <a:off x="56002" y="1217109"/>
        <a:ext cx="8702591" cy="1035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DA382-D65A-4BC8-A53E-81AD6562C9B2}">
      <dsp:nvSpPr>
        <dsp:cNvPr id="0" name=""/>
        <dsp:cNvSpPr/>
      </dsp:nvSpPr>
      <dsp:spPr>
        <a:xfrm>
          <a:off x="0" y="0"/>
          <a:ext cx="10827892" cy="1532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i="1" kern="1200" dirty="0">
              <a:solidFill>
                <a:srgbClr val="FFFF00"/>
              </a:solidFill>
            </a:rPr>
            <a:t>Intelligent Programming </a:t>
          </a:r>
          <a:r>
            <a:rPr lang="en-US" altLang="zh-CN" sz="2400" kern="1200" dirty="0"/>
            <a:t>is d</a:t>
          </a:r>
          <a:r>
            <a:rPr lang="en-US" sz="2400" kern="1200" dirty="0"/>
            <a:t>ynamic programming with a set of Intelligent components</a:t>
          </a:r>
          <a:r>
            <a:rPr lang="en-US" altLang="zh-CN" sz="2400" kern="1200" dirty="0"/>
            <a:t>. In other words, </a:t>
          </a:r>
          <a:r>
            <a:rPr lang="en-US" sz="2400" kern="1200" dirty="0"/>
            <a:t> an intelligent system consists of a set of intelligent components and the interconnections between them, namely, </a:t>
          </a:r>
          <a:endParaRPr lang="zh-CN" sz="2400" kern="1200" dirty="0"/>
        </a:p>
      </dsp:txBody>
      <dsp:txXfrm>
        <a:off x="74795" y="74795"/>
        <a:ext cx="10678302" cy="1382591"/>
      </dsp:txXfrm>
    </dsp:sp>
    <dsp:sp modelId="{40F3EE88-606B-40D9-B891-D69F0E7BA760}">
      <dsp:nvSpPr>
        <dsp:cNvPr id="0" name=""/>
        <dsp:cNvSpPr/>
      </dsp:nvSpPr>
      <dsp:spPr>
        <a:xfrm>
          <a:off x="0" y="1558054"/>
          <a:ext cx="10827892" cy="890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altLang="zh-CN" sz="2800" b="1" i="1" kern="1200" dirty="0"/>
            <a:t>Intelligent </a:t>
          </a:r>
          <a:r>
            <a:rPr lang="en-US" sz="2800" b="1" i="1" kern="1200" dirty="0"/>
            <a:t>System ::= </a:t>
          </a:r>
          <a:r>
            <a:rPr lang="en-US" altLang="zh-CN" sz="2800" b="1" i="1" kern="1200" dirty="0">
              <a:solidFill>
                <a:srgbClr val="FFFF00"/>
              </a:solidFill>
            </a:rPr>
            <a:t>Dynamic</a:t>
          </a:r>
          <a:r>
            <a:rPr lang="en-US" altLang="zh-CN" sz="2800" b="1" i="1" kern="1200" dirty="0"/>
            <a:t> </a:t>
          </a:r>
          <a:r>
            <a:rPr lang="en-US" sz="2800" b="1" i="1" kern="1200" dirty="0"/>
            <a:t>Architecture + </a:t>
          </a:r>
          <a:r>
            <a:rPr lang="en-US" altLang="zh-CN" sz="2800" b="1" i="1" kern="1200" dirty="0">
              <a:solidFill>
                <a:srgbClr val="FFFF00"/>
              </a:solidFill>
            </a:rPr>
            <a:t>Intelligent </a:t>
          </a:r>
          <a:r>
            <a:rPr lang="en-US" sz="2800" b="1" i="1" kern="1200" dirty="0"/>
            <a:t>Components</a:t>
          </a:r>
          <a:endParaRPr lang="zh-CN" sz="2800" kern="1200" dirty="0"/>
        </a:p>
      </dsp:txBody>
      <dsp:txXfrm>
        <a:off x="43448" y="1601502"/>
        <a:ext cx="10740996" cy="8031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EE0A6-5909-4BB4-8E4E-F6C2F41C011C}" type="datetimeFigureOut">
              <a:rPr lang="zh-CN" altLang="en-US" smtClean="0"/>
              <a:t>2023/3/17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54855-BA87-4D81-B1CF-1DB46C32E9D6}" type="slidenum">
              <a:rPr lang="zh-CN" altLang="en-US" smtClean="0"/>
              <a:t>‹#›</a:t>
            </a:fld>
            <a:endParaRPr lang="zh-CN" altLang="en-US"/>
          </a:p>
        </p:txBody>
      </p:sp>
    </p:spTree>
    <p:extLst>
      <p:ext uri="{BB962C8B-B14F-4D97-AF65-F5344CB8AC3E}">
        <p14:creationId xmlns:p14="http://schemas.microsoft.com/office/powerpoint/2010/main" val="355550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151286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37</a:t>
            </a:fld>
            <a:endParaRPr lang="zh-CN" altLang="en-US"/>
          </a:p>
        </p:txBody>
      </p:sp>
    </p:spTree>
    <p:extLst>
      <p:ext uri="{BB962C8B-B14F-4D97-AF65-F5344CB8AC3E}">
        <p14:creationId xmlns:p14="http://schemas.microsoft.com/office/powerpoint/2010/main" val="385529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56</a:t>
            </a:fld>
            <a:endParaRPr lang="zh-CN" altLang="en-US"/>
          </a:p>
        </p:txBody>
      </p:sp>
    </p:spTree>
    <p:extLst>
      <p:ext uri="{BB962C8B-B14F-4D97-AF65-F5344CB8AC3E}">
        <p14:creationId xmlns:p14="http://schemas.microsoft.com/office/powerpoint/2010/main" val="412692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9222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63</a:t>
            </a:fld>
            <a:endParaRPr lang="zh-CN" altLang="en-US"/>
          </a:p>
        </p:txBody>
      </p:sp>
    </p:spTree>
    <p:extLst>
      <p:ext uri="{BB962C8B-B14F-4D97-AF65-F5344CB8AC3E}">
        <p14:creationId xmlns:p14="http://schemas.microsoft.com/office/powerpoint/2010/main" val="337217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71</a:t>
            </a:fld>
            <a:endParaRPr lang="zh-CN" altLang="en-US"/>
          </a:p>
        </p:txBody>
      </p:sp>
    </p:spTree>
    <p:extLst>
      <p:ext uri="{BB962C8B-B14F-4D97-AF65-F5344CB8AC3E}">
        <p14:creationId xmlns:p14="http://schemas.microsoft.com/office/powerpoint/2010/main" val="76504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rPr>
              <a:t>李海宽 董占球 魏源瑞 </a:t>
            </a:r>
            <a:r>
              <a:rPr lang="en-US" altLang="zh-CN" b="1" dirty="0">
                <a:solidFill>
                  <a:srgbClr val="0070C0"/>
                </a:solidFill>
              </a:rPr>
              <a:t>“</a:t>
            </a:r>
            <a:r>
              <a:rPr lang="zh-CN" altLang="en-US" b="1" dirty="0">
                <a:solidFill>
                  <a:srgbClr val="0070C0"/>
                </a:solidFill>
              </a:rPr>
              <a:t>动态程序设计”</a:t>
            </a:r>
            <a:r>
              <a:rPr lang="en-US" altLang="zh-CN" b="1" dirty="0">
                <a:solidFill>
                  <a:srgbClr val="0070C0"/>
                </a:solidFill>
              </a:rPr>
              <a:t>《</a:t>
            </a:r>
            <a:r>
              <a:rPr lang="zh-CN" altLang="en-US" b="1" dirty="0">
                <a:solidFill>
                  <a:srgbClr val="0070C0"/>
                </a:solidFill>
              </a:rPr>
              <a:t>计算机工程设计</a:t>
            </a:r>
            <a:r>
              <a:rPr lang="en-US" altLang="zh-CN" b="1" dirty="0">
                <a:solidFill>
                  <a:srgbClr val="0070C0"/>
                </a:solidFill>
              </a:rPr>
              <a:t>&gt;, 1989-2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rPr>
              <a:t>李海宽，“软件开发的数据化、智能化、架构化、集约化”</a:t>
            </a:r>
            <a:r>
              <a:rPr lang="en-US" altLang="zh-CN" b="1" dirty="0">
                <a:solidFill>
                  <a:srgbClr val="0070C0"/>
                </a:solidFill>
              </a:rPr>
              <a:t>, </a:t>
            </a:r>
            <a:r>
              <a:rPr lang="zh-CN" altLang="en-US" b="1" dirty="0">
                <a:solidFill>
                  <a:srgbClr val="0070C0"/>
                </a:solidFill>
              </a:rPr>
              <a:t>课程讲稿，南开大学，天津，</a:t>
            </a:r>
            <a:r>
              <a:rPr lang="en-US" altLang="zh-CN" b="1" dirty="0">
                <a:solidFill>
                  <a:srgbClr val="0070C0"/>
                </a:solidFill>
              </a:rPr>
              <a:t>2020</a:t>
            </a:r>
            <a:r>
              <a:rPr lang="zh-CN" altLang="en-US" b="1" dirty="0">
                <a:solidFill>
                  <a:srgbClr val="0070C0"/>
                </a:solidFill>
              </a:rPr>
              <a:t>年</a:t>
            </a:r>
            <a:r>
              <a:rPr lang="en-US" altLang="zh-CN" b="1" dirty="0">
                <a:solidFill>
                  <a:srgbClr val="0070C0"/>
                </a:solidFill>
              </a:rPr>
              <a:t>9</a:t>
            </a:r>
            <a:r>
              <a:rPr lang="zh-CN" altLang="en-US" b="1" dirty="0">
                <a:solidFill>
                  <a:srgbClr val="0070C0"/>
                </a:solidFill>
              </a:rPr>
              <a:t>月</a:t>
            </a:r>
            <a:endParaRPr lang="en-US" altLang="zh-CN" b="1"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0070C0"/>
              </a:solidFill>
            </a:endParaRPr>
          </a:p>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2</a:t>
            </a:fld>
            <a:endParaRPr lang="zh-CN" altLang="en-US"/>
          </a:p>
        </p:txBody>
      </p:sp>
    </p:spTree>
    <p:extLst>
      <p:ext uri="{BB962C8B-B14F-4D97-AF65-F5344CB8AC3E}">
        <p14:creationId xmlns:p14="http://schemas.microsoft.com/office/powerpoint/2010/main" val="336307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7</a:t>
            </a:fld>
            <a:endParaRPr lang="zh-CN" altLang="en-US"/>
          </a:p>
        </p:txBody>
      </p:sp>
    </p:spTree>
    <p:extLst>
      <p:ext uri="{BB962C8B-B14F-4D97-AF65-F5344CB8AC3E}">
        <p14:creationId xmlns:p14="http://schemas.microsoft.com/office/powerpoint/2010/main" val="289016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14</a:t>
            </a:fld>
            <a:endParaRPr lang="zh-CN" altLang="en-US"/>
          </a:p>
        </p:txBody>
      </p:sp>
    </p:spTree>
    <p:extLst>
      <p:ext uri="{BB962C8B-B14F-4D97-AF65-F5344CB8AC3E}">
        <p14:creationId xmlns:p14="http://schemas.microsoft.com/office/powerpoint/2010/main" val="258327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15</a:t>
            </a:fld>
            <a:endParaRPr lang="zh-CN" altLang="en-US"/>
          </a:p>
        </p:txBody>
      </p:sp>
    </p:spTree>
    <p:extLst>
      <p:ext uri="{BB962C8B-B14F-4D97-AF65-F5344CB8AC3E}">
        <p14:creationId xmlns:p14="http://schemas.microsoft.com/office/powerpoint/2010/main" val="1267677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22</a:t>
            </a:fld>
            <a:endParaRPr lang="zh-CN" altLang="en-US"/>
          </a:p>
        </p:txBody>
      </p:sp>
    </p:spTree>
    <p:extLst>
      <p:ext uri="{BB962C8B-B14F-4D97-AF65-F5344CB8AC3E}">
        <p14:creationId xmlns:p14="http://schemas.microsoft.com/office/powerpoint/2010/main" val="311052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31</a:t>
            </a:fld>
            <a:endParaRPr lang="zh-CN" altLang="en-US"/>
          </a:p>
        </p:txBody>
      </p:sp>
    </p:spTree>
    <p:extLst>
      <p:ext uri="{BB962C8B-B14F-4D97-AF65-F5344CB8AC3E}">
        <p14:creationId xmlns:p14="http://schemas.microsoft.com/office/powerpoint/2010/main" val="220244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33</a:t>
            </a:fld>
            <a:endParaRPr lang="zh-CN" altLang="en-US"/>
          </a:p>
        </p:txBody>
      </p:sp>
    </p:spTree>
    <p:extLst>
      <p:ext uri="{BB962C8B-B14F-4D97-AF65-F5344CB8AC3E}">
        <p14:creationId xmlns:p14="http://schemas.microsoft.com/office/powerpoint/2010/main" val="339684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D54855-BA87-4D81-B1CF-1DB46C32E9D6}" type="slidenum">
              <a:rPr lang="zh-CN" altLang="en-US" smtClean="0"/>
              <a:t>36</a:t>
            </a:fld>
            <a:endParaRPr lang="zh-CN" altLang="en-US"/>
          </a:p>
        </p:txBody>
      </p:sp>
    </p:spTree>
    <p:extLst>
      <p:ext uri="{BB962C8B-B14F-4D97-AF65-F5344CB8AC3E}">
        <p14:creationId xmlns:p14="http://schemas.microsoft.com/office/powerpoint/2010/main" val="385529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30588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3830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287741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95959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738014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47336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434297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60737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61744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96940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233779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E1792-2C20-4340-B296-739EC8F37C7F}" type="datetimeFigureOut">
              <a:rPr lang="zh-CN" altLang="en-US" smtClean="0"/>
              <a:t>2023/3/17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19134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microservices.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kns.cnki.net/kns8/Navi?DBCode=CJFD&amp;BaseID=SJSJ" TargetMode="External"/><Relationship Id="rId3" Type="http://schemas.openxmlformats.org/officeDocument/2006/relationships/hyperlink" Target="https://www.amazon.nl/s/ref=dp_byline_sr_book_1?ie=UTF8&amp;field-author=Claudius+Gros&amp;search-alias=books" TargetMode="External"/><Relationship Id="rId7" Type="http://schemas.openxmlformats.org/officeDocument/2006/relationships/hyperlink" Target="https://kns.cnki.net/kns8/Detail?sfield=fn&amp;QueryID=56&amp;CurRec=3&amp;recid=&amp;FileName=SJSJ198902000&amp;DbName=CJFD8589&amp;DbCode=CJFD&amp;yx=&amp;pr=&amp;URLI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kns.cnki.net/kns8/Detail?sdb=CJFD&amp;sfield=%e4%bd%9c%e8%80%85&amp;skey=%e9%ad%8f%e6%ba%90%e7%91%9e&amp;scode=000020480091&amp;acode=000020480091" TargetMode="External"/><Relationship Id="rId5" Type="http://schemas.openxmlformats.org/officeDocument/2006/relationships/hyperlink" Target="https://kns.cnki.net/kns8/Detail?sdb=CJFD&amp;sfield=%e4%bd%9c%e8%80%85&amp;skey=%e8%91%a3%e5%8d%a0%e7%90%83&amp;scode=000020193962&amp;acode=000020193962" TargetMode="External"/><Relationship Id="rId4" Type="http://schemas.openxmlformats.org/officeDocument/2006/relationships/hyperlink" Target="https://kns.cnki.net/kns8/Detail?sdb=CJFD&amp;sfield=%e4%bd%9c%e8%80%85&amp;skey=%e6%9d%8e%e6%b5%b7%e5%ae%bd&amp;scode=000038450078&amp;acode=00003845007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Softwarearchitectur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File:Shortest_path_optimal_substructure.sv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hyperlink" Target="https://www.unr.edu/cse/undergraduates/prospective-students/what-are-intelligent-system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data.london.gov.uk/blog/the-trouble-with-the-internet-of-things/" TargetMode="External"/><Relationship Id="rId3" Type="http://schemas.openxmlformats.org/officeDocument/2006/relationships/hyperlink" Target="https://en.wikipedia.org/wiki/Internet_of_things#cite_ref-Linux_21OSP_2-0" TargetMode="External"/><Relationship Id="rId7" Type="http://schemas.openxmlformats.org/officeDocument/2006/relationships/hyperlink" Target="https://en.wikipedia.org/wiki/Internet_of_things#cite_ref-4" TargetMode="External"/><Relationship Id="rId2" Type="http://schemas.openxmlformats.org/officeDocument/2006/relationships/hyperlink" Target="https://internetofthingsagenda.techtarget.com/definition/Internet-of-Things-IoT" TargetMode="External"/><Relationship Id="rId1" Type="http://schemas.openxmlformats.org/officeDocument/2006/relationships/slideLayout" Target="../slideLayouts/slideLayout2.xml"/><Relationship Id="rId6" Type="http://schemas.openxmlformats.org/officeDocument/2006/relationships/hyperlink" Target="http://www.itu.int/en/ITU-T/gsi/iot/Pages/default.aspx" TargetMode="External"/><Relationship Id="rId5" Type="http://schemas.openxmlformats.org/officeDocument/2006/relationships/hyperlink" Target="https://en.wikipedia.org/wiki/Internet_of_things#cite_ref-ITU_3-0" TargetMode="External"/><Relationship Id="rId4" Type="http://schemas.openxmlformats.org/officeDocument/2006/relationships/hyperlink" Target="http://www.linux.com/NEWS/21-OPEN-SOURCE-PROJECTS-IOT"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
            <a:ext cx="12192000" cy="6857999"/>
          </a:xfrm>
          <a:prstGeom prst="rect">
            <a:avLst/>
          </a:prstGeom>
          <a:solidFill>
            <a:schemeClr val="accent4">
              <a:lumMod val="20000"/>
              <a:lumOff val="80000"/>
            </a:schemeClr>
          </a:solidFill>
        </p:spPr>
      </p:pic>
      <p:sp>
        <p:nvSpPr>
          <p:cNvPr id="2" name="标题 1"/>
          <p:cNvSpPr>
            <a:spLocks noGrp="1"/>
          </p:cNvSpPr>
          <p:nvPr>
            <p:ph type="ctrTitle"/>
          </p:nvPr>
        </p:nvSpPr>
        <p:spPr>
          <a:xfrm>
            <a:off x="1230202" y="-218206"/>
            <a:ext cx="10529455" cy="329485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nSpc>
                <a:spcPts val="5700"/>
              </a:lnSpc>
            </a:pPr>
            <a:r>
              <a:rPr lang="en-US" altLang="zh-CN" sz="5400"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Dynamic Architecture &amp; Dynamic Software Programming </a:t>
            </a:r>
            <a:br>
              <a:rPr lang="en-US" altLang="zh-CN" sz="5400"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br>
            <a:r>
              <a:rPr lang="en-US" altLang="zh-CN" sz="3200" b="1" dirty="0">
                <a:solidFill>
                  <a:srgbClr val="FFC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Software Development with Intelligence </a:t>
            </a:r>
            <a:endParaRPr lang="en-US" sz="5400" b="1" dirty="0">
              <a:solidFill>
                <a:srgbClr val="FFC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0C07A05-C04F-4DE8-F828-4C3DF33FD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482" y="59032"/>
            <a:ext cx="1138518" cy="6739937"/>
          </a:xfrm>
          <a:prstGeom prst="rect">
            <a:avLst/>
          </a:prstGeom>
        </p:spPr>
      </p:pic>
      <p:pic>
        <p:nvPicPr>
          <p:cNvPr id="7" name="Picture 6">
            <a:extLst>
              <a:ext uri="{FF2B5EF4-FFF2-40B4-BE49-F238E27FC236}">
                <a16:creationId xmlns:a16="http://schemas.microsoft.com/office/drawing/2014/main" id="{30BB50CE-0BB3-F5C7-D4C5-68F6869E656B}"/>
              </a:ext>
            </a:extLst>
          </p:cNvPr>
          <p:cNvPicPr>
            <a:picLocks noChangeAspect="1"/>
          </p:cNvPicPr>
          <p:nvPr/>
        </p:nvPicPr>
        <p:blipFill>
          <a:blip r:embed="rId5"/>
          <a:stretch>
            <a:fillRect/>
          </a:stretch>
        </p:blipFill>
        <p:spPr>
          <a:xfrm>
            <a:off x="1" y="0"/>
            <a:ext cx="1936376" cy="6736664"/>
          </a:xfrm>
          <a:prstGeom prst="rect">
            <a:avLst/>
          </a:prstGeom>
        </p:spPr>
      </p:pic>
      <p:sp>
        <p:nvSpPr>
          <p:cNvPr id="3" name="副标题 2"/>
          <p:cNvSpPr>
            <a:spLocks noGrp="1"/>
          </p:cNvSpPr>
          <p:nvPr>
            <p:ph type="subTitle" idx="1"/>
          </p:nvPr>
        </p:nvSpPr>
        <p:spPr>
          <a:xfrm>
            <a:off x="6431070" y="3781354"/>
            <a:ext cx="4595517" cy="1126283"/>
          </a:xfrm>
        </p:spPr>
        <p:txBody>
          <a:bodyPr>
            <a:noAutofit/>
          </a:bodyPr>
          <a:lstStyle/>
          <a:p>
            <a:pPr algn="r">
              <a:spcBef>
                <a:spcPts val="0"/>
              </a:spcBef>
            </a:pPr>
            <a:r>
              <a:rPr lang="en-US" altLang="zh-CN" sz="2400" b="1" dirty="0">
                <a:solidFill>
                  <a:schemeClr val="bg1"/>
                </a:solidFill>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400" b="1" dirty="0">
                <a:solidFill>
                  <a:schemeClr val="bg1"/>
                </a:solidFill>
                <a:latin typeface="SketchFlow Print" panose="02000000000000000000" pitchFamily="2" charset="0"/>
                <a:cs typeface="Times New Roman" panose="02020603050405020304" pitchFamily="18" charset="0"/>
              </a:rPr>
              <a:t>CLEBA Research, Delfgauw</a:t>
            </a:r>
          </a:p>
          <a:p>
            <a:pPr algn="r">
              <a:spcBef>
                <a:spcPts val="0"/>
              </a:spcBef>
            </a:pPr>
            <a:r>
              <a:rPr lang="en-US" altLang="zh-CN" sz="2400" b="1" dirty="0">
                <a:solidFill>
                  <a:schemeClr val="bg1"/>
                </a:solidFill>
                <a:latin typeface="SketchFlow Print" panose="02000000000000000000" pitchFamily="2" charset="0"/>
                <a:cs typeface="Times New Roman" panose="02020603050405020304" pitchFamily="18" charset="0"/>
              </a:rPr>
              <a:t>The Netherlands</a:t>
            </a:r>
          </a:p>
          <a:p>
            <a:pPr algn="r">
              <a:spcBef>
                <a:spcPts val="0"/>
              </a:spcBef>
            </a:pPr>
            <a:endPar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0757B3FC-5742-C6E4-DCA3-C9678EB4D774}"/>
              </a:ext>
            </a:extLst>
          </p:cNvPr>
          <p:cNvSpPr txBox="1"/>
          <p:nvPr/>
        </p:nvSpPr>
        <p:spPr>
          <a:xfrm>
            <a:off x="1335741" y="5638800"/>
            <a:ext cx="9932894" cy="646331"/>
          </a:xfrm>
          <a:prstGeom prst="rect">
            <a:avLst/>
          </a:prstGeom>
          <a:solidFill>
            <a:schemeClr val="accent2"/>
          </a:solidFill>
        </p:spPr>
        <p:txBody>
          <a:bodyPr wrap="square" rtlCol="0">
            <a:spAutoFit/>
          </a:bodyPr>
          <a:lstStyle/>
          <a:p>
            <a:r>
              <a:rPr lang="en-US" dirty="0">
                <a:solidFill>
                  <a:schemeClr val="tx1">
                    <a:lumMod val="95000"/>
                    <a:lumOff val="5000"/>
                  </a:schemeClr>
                </a:solidFill>
                <a:latin typeface="SketchFlow Print" panose="02000000000000000000" pitchFamily="2" charset="0"/>
                <a:cs typeface="Times New Roman" panose="02020603050405020304" pitchFamily="18" charset="0"/>
              </a:rPr>
              <a:t>Haikuan Li, </a:t>
            </a:r>
            <a:r>
              <a:rPr lang="en-US" i="1" u="sng" dirty="0">
                <a:solidFill>
                  <a:srgbClr val="0070C0"/>
                </a:solidFill>
                <a:latin typeface="SketchFlow Print" panose="02000000000000000000" pitchFamily="2" charset="0"/>
                <a:cs typeface="Times New Roman" panose="02020603050405020304" pitchFamily="18" charset="0"/>
              </a:rPr>
              <a:t>“Intelligent Dynamic Software Programming”</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the 7th Online International Lecture Series of School of Software, Northwestern Polytechnical Univers</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i</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ty, Xi'an China, 14-15/October/2022</a:t>
            </a:r>
            <a:endParaRPr lang="LID4096" dirty="0"/>
          </a:p>
        </p:txBody>
      </p:sp>
    </p:spTree>
    <p:extLst>
      <p:ext uri="{BB962C8B-B14F-4D97-AF65-F5344CB8AC3E}">
        <p14:creationId xmlns:p14="http://schemas.microsoft.com/office/powerpoint/2010/main" val="428369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91476"/>
            <a:ext cx="10375669" cy="749528"/>
          </a:xfrm>
        </p:spPr>
        <p:txBody>
          <a:bodyPr>
            <a:normAutofit fontScale="90000"/>
          </a:bodyPr>
          <a:lstStyle/>
          <a:p>
            <a:pPr algn="ctr">
              <a:lnSpc>
                <a:spcPct val="100000"/>
              </a:lnSpc>
              <a:spcBef>
                <a:spcPts val="0"/>
              </a:spcBef>
            </a:pPr>
            <a:br>
              <a:rPr lang="en-US" sz="4000" b="1" spc="-150" dirty="0">
                <a:solidFill>
                  <a:srgbClr val="C00000"/>
                </a:solidFill>
                <a:latin typeface="Arial" panose="020B0604020202020204" pitchFamily="34" charset="0"/>
                <a:ea typeface="FangSong" panose="02010609060101010101" pitchFamily="49" charset="-122"/>
                <a:cs typeface="Arial" panose="020B0604020202020204" pitchFamily="34" charset="0"/>
              </a:rPr>
            </a:br>
            <a:r>
              <a:rPr lang="zh-CN" altLang="en-US" sz="53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进程通讯</a:t>
            </a:r>
            <a:r>
              <a:rPr lang="en-US" altLang="zh-CN" sz="53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 </a:t>
            </a:r>
            <a:r>
              <a:rPr lang="en-US" sz="4000" b="1" spc="-150" dirty="0">
                <a:solidFill>
                  <a:srgbClr val="C00000"/>
                </a:solidFill>
                <a:latin typeface="Arial" panose="020B0604020202020204" pitchFamily="34" charset="0"/>
                <a:ea typeface="FangSong" panose="02010609060101010101" pitchFamily="49" charset="-122"/>
                <a:cs typeface="Arial" panose="020B0604020202020204" pitchFamily="34" charset="0"/>
              </a:rPr>
              <a:t>Process communication</a:t>
            </a:r>
            <a:br>
              <a:rPr lang="en-US" altLang="zh-CN" sz="2000" b="1" dirty="0"/>
            </a:br>
            <a:endParaRPr lang="en-US" altLang="zh-CN" sz="2000" dirty="0"/>
          </a:p>
        </p:txBody>
      </p:sp>
      <p:sp>
        <p:nvSpPr>
          <p:cNvPr id="4" name="内容占位符 3"/>
          <p:cNvSpPr>
            <a:spLocks noGrp="1"/>
          </p:cNvSpPr>
          <p:nvPr>
            <p:ph idx="1"/>
          </p:nvPr>
        </p:nvSpPr>
        <p:spPr>
          <a:xfrm>
            <a:off x="838200" y="1496292"/>
            <a:ext cx="10896600" cy="4970232"/>
          </a:xfrm>
        </p:spPr>
        <p:txBody>
          <a:bodyPr>
            <a:normAutofit/>
          </a:bodyPr>
          <a:lstStyle/>
          <a:p>
            <a:pPr>
              <a:lnSpc>
                <a:spcPts val="2600"/>
              </a:lnSpc>
              <a:buFont typeface="Wingdings" panose="05000000000000000000" pitchFamily="2" charset="2"/>
              <a:buChar char="q"/>
            </a:pPr>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进程通讯</a:t>
            </a:r>
            <a:r>
              <a:rPr lang="zh-CN" altLang="en-US" sz="2400" dirty="0">
                <a:latin typeface="FangSong" panose="02010609060101010101" pitchFamily="49" charset="-122"/>
                <a:ea typeface="FangSong" panose="02010609060101010101" pitchFamily="49" charset="-122"/>
              </a:rPr>
              <a:t>：</a:t>
            </a:r>
            <a:r>
              <a:rPr lang="zh-CN" altLang="en-US" sz="2500" b="1" dirty="0">
                <a:latin typeface="FangSong" panose="02010609060101010101" pitchFamily="49" charset="-122"/>
                <a:ea typeface="FangSong" panose="02010609060101010101" pitchFamily="49" charset="-122"/>
              </a:rPr>
              <a:t>对于进程的任意两次调用通讯</a:t>
            </a:r>
            <a:r>
              <a:rPr lang="en-US" altLang="zh-CN" sz="2500" b="1" dirty="0">
                <a:latin typeface="FangSong" panose="02010609060101010101" pitchFamily="49" charset="-122"/>
                <a:ea typeface="FangSong" panose="02010609060101010101" pitchFamily="49" charset="-122"/>
              </a:rPr>
              <a:t>,</a:t>
            </a:r>
            <a:r>
              <a:rPr lang="zh-CN" altLang="en-US" sz="2500" b="1" dirty="0">
                <a:latin typeface="FangSong" panose="02010609060101010101" pitchFamily="49" charset="-122"/>
                <a:ea typeface="FangSong" panose="02010609060101010101" pitchFamily="49" charset="-122"/>
              </a:rPr>
              <a:t>实际上是从一个一直前进的过程的两个不同点上去获取其运动中的结果或有关信息</a:t>
            </a:r>
            <a:r>
              <a:rPr lang="en-US" altLang="zh-CN" sz="2500" b="1" dirty="0">
                <a:latin typeface="FangSong" panose="02010609060101010101" pitchFamily="49" charset="-122"/>
                <a:ea typeface="FangSong" panose="02010609060101010101" pitchFamily="49" charset="-122"/>
              </a:rPr>
              <a:t>,</a:t>
            </a:r>
            <a:r>
              <a:rPr lang="zh-CN" altLang="en-US" sz="2500" b="1" dirty="0">
                <a:latin typeface="FangSong" panose="02010609060101010101" pitchFamily="49" charset="-122"/>
                <a:ea typeface="FangSong" panose="02010609060101010101" pitchFamily="49" charset="-122"/>
              </a:rPr>
              <a:t>而且一个进程可独立地接受外界影响。这便很难保证不同时间调用的一致性。</a:t>
            </a:r>
            <a:endParaRPr lang="en-US" altLang="zh-CN" sz="2500" b="1" dirty="0">
              <a:latin typeface="FangSong" panose="02010609060101010101" pitchFamily="49" charset="-122"/>
              <a:ea typeface="FangSong" panose="02010609060101010101" pitchFamily="49" charset="-122"/>
            </a:endParaRPr>
          </a:p>
          <a:p>
            <a:pPr>
              <a:lnSpc>
                <a:spcPts val="2600"/>
              </a:lnSpc>
              <a:buFont typeface="Wingdings" panose="05000000000000000000" pitchFamily="2" charset="2"/>
              <a:buChar char="q"/>
            </a:pPr>
            <a:r>
              <a:rPr lang="en-US" sz="2400" b="1" dirty="0">
                <a:solidFill>
                  <a:srgbClr val="C00000"/>
                </a:solidFill>
                <a:latin typeface="Arial" panose="020B0604020202020204" pitchFamily="34" charset="0"/>
                <a:ea typeface="FangSong" panose="02010609060101010101" pitchFamily="49" charset="-122"/>
                <a:cs typeface="Arial" panose="020B0604020202020204" pitchFamily="34" charset="0"/>
              </a:rPr>
              <a:t>Process Communication </a:t>
            </a:r>
            <a:r>
              <a:rPr lang="en-US" sz="2400" dirty="0">
                <a:solidFill>
                  <a:srgbClr val="0070C0"/>
                </a:solidFill>
                <a:latin typeface="Arial" panose="020B0604020202020204" pitchFamily="34" charset="0"/>
                <a:ea typeface="FangSong" panose="02010609060101010101" pitchFamily="49" charset="-122"/>
                <a:cs typeface="Arial" panose="020B0604020202020204" pitchFamily="34" charset="0"/>
              </a:rPr>
              <a:t>refers to the exchange of information or results between two calls of a process.</a:t>
            </a:r>
          </a:p>
          <a:p>
            <a:pPr lvl="1">
              <a:lnSpc>
                <a:spcPts val="2600"/>
              </a:lnSpc>
            </a:pPr>
            <a:r>
              <a:rPr lang="en-US" sz="2800" b="1" dirty="0">
                <a:solidFill>
                  <a:srgbClr val="0070C0"/>
                </a:solidFill>
                <a:latin typeface="Arial" panose="020B0604020202020204" pitchFamily="34" charset="0"/>
                <a:ea typeface="FangSong" panose="02010609060101010101" pitchFamily="49" charset="-122"/>
                <a:cs typeface="Arial" panose="020B0604020202020204" pitchFamily="34" charset="0"/>
              </a:rPr>
              <a:t> </a:t>
            </a: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It involves </a:t>
            </a:r>
            <a:r>
              <a:rPr lang="en-US" dirty="0">
                <a:solidFill>
                  <a:srgbClr val="C00000"/>
                </a:solidFill>
                <a:latin typeface="Arial" panose="020B0604020202020204" pitchFamily="34" charset="0"/>
                <a:ea typeface="FangSong" panose="02010609060101010101" pitchFamily="49" charset="-122"/>
                <a:cs typeface="Arial" panose="020B0604020202020204" pitchFamily="34" charset="0"/>
              </a:rPr>
              <a:t>retrieving information from different points </a:t>
            </a: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in a constantly evolving process. </a:t>
            </a:r>
          </a:p>
          <a:p>
            <a:pPr lvl="1">
              <a:lnSpc>
                <a:spcPts val="2600"/>
              </a:lnSpc>
            </a:pP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One process can independently receive external influences, making it difficult to </a:t>
            </a:r>
            <a:r>
              <a:rPr lang="en-US" dirty="0">
                <a:solidFill>
                  <a:srgbClr val="C00000"/>
                </a:solidFill>
                <a:latin typeface="Arial" panose="020B0604020202020204" pitchFamily="34" charset="0"/>
                <a:ea typeface="FangSong" panose="02010609060101010101" pitchFamily="49" charset="-122"/>
                <a:cs typeface="Arial" panose="020B0604020202020204" pitchFamily="34" charset="0"/>
              </a:rPr>
              <a:t>ensure consistency between calls made at different times</a:t>
            </a: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 </a:t>
            </a:r>
          </a:p>
          <a:p>
            <a:pPr lvl="1">
              <a:lnSpc>
                <a:spcPts val="2600"/>
              </a:lnSpc>
            </a:pP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The challenge in process communication is to ensure that the communication between processes is </a:t>
            </a:r>
            <a:r>
              <a:rPr lang="en-US" dirty="0">
                <a:solidFill>
                  <a:srgbClr val="C00000"/>
                </a:solidFill>
                <a:latin typeface="Arial" panose="020B0604020202020204" pitchFamily="34" charset="0"/>
                <a:ea typeface="FangSong" panose="02010609060101010101" pitchFamily="49" charset="-122"/>
                <a:cs typeface="Arial" panose="020B0604020202020204" pitchFamily="34" charset="0"/>
              </a:rPr>
              <a:t>synchronized</a:t>
            </a:r>
            <a:r>
              <a:rPr lang="en-US" dirty="0">
                <a:solidFill>
                  <a:srgbClr val="0070C0"/>
                </a:solidFill>
                <a:latin typeface="Arial" panose="020B0604020202020204" pitchFamily="34" charset="0"/>
                <a:ea typeface="FangSong" panose="02010609060101010101" pitchFamily="49" charset="-122"/>
                <a:cs typeface="Arial" panose="020B0604020202020204" pitchFamily="34" charset="0"/>
              </a:rPr>
              <a:t> and that the information exchanged is </a:t>
            </a:r>
            <a:r>
              <a:rPr lang="en-US" dirty="0">
                <a:solidFill>
                  <a:srgbClr val="C00000"/>
                </a:solidFill>
                <a:latin typeface="Arial" panose="020B0604020202020204" pitchFamily="34" charset="0"/>
                <a:ea typeface="FangSong" panose="02010609060101010101" pitchFamily="49" charset="-122"/>
                <a:cs typeface="Arial" panose="020B0604020202020204" pitchFamily="34" charset="0"/>
              </a:rPr>
              <a:t>accurate and consistent</a:t>
            </a:r>
            <a:r>
              <a:rPr lang="en-US" b="1" dirty="0">
                <a:solidFill>
                  <a:srgbClr val="0070C0"/>
                </a:solidFill>
                <a:latin typeface="Arial" panose="020B0604020202020204" pitchFamily="34" charset="0"/>
                <a:ea typeface="FangSong" panose="02010609060101010101" pitchFamily="49" charset="-122"/>
                <a:cs typeface="Arial" panose="020B0604020202020204" pitchFamily="34" charset="0"/>
              </a:rPr>
              <a:t>.</a:t>
            </a:r>
          </a:p>
          <a:p>
            <a:pPr>
              <a:lnSpc>
                <a:spcPts val="2600"/>
              </a:lnSpc>
            </a:pPr>
            <a:r>
              <a:rPr lang="en-US" altLang="zh-CN" sz="1800" b="1" dirty="0"/>
              <a:t>----</a:t>
            </a:r>
            <a:r>
              <a:rPr lang="zh-CN" altLang="en-US" sz="1800" b="1" dirty="0"/>
              <a:t>李海宽 董占球 魏源瑞 </a:t>
            </a:r>
            <a:r>
              <a:rPr lang="en-US" altLang="zh-CN" sz="1800" b="1" dirty="0"/>
              <a:t>“</a:t>
            </a:r>
            <a:r>
              <a:rPr lang="zh-CN" altLang="en-US" sz="1800" b="1" dirty="0"/>
              <a:t>动态程序设计”</a:t>
            </a:r>
            <a:r>
              <a:rPr lang="en-US" altLang="zh-CN" sz="1800" b="1" dirty="0"/>
              <a:t>《</a:t>
            </a:r>
            <a:r>
              <a:rPr lang="zh-CN" altLang="en-US" sz="1800" b="1" dirty="0"/>
              <a:t>计算机工程设计</a:t>
            </a:r>
            <a:r>
              <a:rPr lang="en-US" altLang="zh-CN" sz="1800" b="1" dirty="0"/>
              <a:t>&gt;, 1989-2</a:t>
            </a:r>
            <a:endParaRPr lang="en-US" altLang="zh-CN" sz="1800" b="1" dirty="0">
              <a:solidFill>
                <a:srgbClr val="0070C0"/>
              </a:solidFill>
              <a:latin typeface="Arial" panose="020B0604020202020204" pitchFamily="34" charset="0"/>
              <a:ea typeface="FangSong"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0140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21567" y="504061"/>
            <a:ext cx="9948866" cy="809349"/>
          </a:xfrm>
        </p:spPr>
        <p:txBody>
          <a:bodyPr>
            <a:normAutofit fontScale="90000"/>
          </a:bodyPr>
          <a:lstStyle/>
          <a:p>
            <a:pPr>
              <a:lnSpc>
                <a:spcPct val="100000"/>
              </a:lnSpc>
              <a:spcBef>
                <a:spcPts val="1200"/>
              </a:spcBef>
            </a:pPr>
            <a:br>
              <a:rPr lang="en-US" altLang="zh-CN" sz="3600" b="1" dirty="0">
                <a:solidFill>
                  <a:srgbClr val="C00000"/>
                </a:solidFill>
                <a:latin typeface="Arial" panose="020B0604020202020204" pitchFamily="34" charset="0"/>
                <a:ea typeface="FangSong" panose="02010609060101010101" pitchFamily="49" charset="-122"/>
                <a:cs typeface="Arial" panose="020B0604020202020204" pitchFamily="34" charset="0"/>
              </a:rPr>
            </a:br>
            <a:r>
              <a:rPr lang="zh-CN" altLang="en-US" sz="4400" b="1" dirty="0">
                <a:solidFill>
                  <a:srgbClr val="0070C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进程的独立性</a:t>
            </a:r>
            <a:r>
              <a:rPr lang="en-US" altLang="zh-CN" b="1" spc="-150" dirty="0">
                <a:solidFill>
                  <a:srgbClr val="C00000"/>
                </a:solidFill>
                <a:latin typeface="Arial" panose="020B0604020202020204" pitchFamily="34" charset="0"/>
                <a:ea typeface="FangSong" panose="02010609060101010101" pitchFamily="49" charset="-122"/>
                <a:cs typeface="Arial" panose="020B0604020202020204" pitchFamily="34" charset="0"/>
              </a:rPr>
              <a:t>Process Independence</a:t>
            </a:r>
            <a:br>
              <a:rPr lang="en-US" altLang="zh-CN" sz="3600" b="1" spc="-150" dirty="0">
                <a:solidFill>
                  <a:srgbClr val="C00000"/>
                </a:solidFill>
                <a:latin typeface="Arial" panose="020B0604020202020204" pitchFamily="34" charset="0"/>
                <a:ea typeface="FangSong" panose="02010609060101010101" pitchFamily="49" charset="-122"/>
                <a:cs typeface="Arial" panose="020B0604020202020204" pitchFamily="34" charset="0"/>
              </a:rPr>
            </a:br>
            <a:br>
              <a:rPr lang="en-US" altLang="zh-CN" sz="3600" b="1" spc="-150" dirty="0">
                <a:solidFill>
                  <a:srgbClr val="C00000"/>
                </a:solidFill>
                <a:latin typeface="Arial" panose="020B0604020202020204" pitchFamily="34" charset="0"/>
                <a:ea typeface="FangSong" panose="02010609060101010101" pitchFamily="49" charset="-122"/>
                <a:cs typeface="Arial" panose="020B0604020202020204" pitchFamily="34" charset="0"/>
              </a:rPr>
            </a:br>
            <a:endParaRPr lang="en-US" altLang="zh-CN" sz="2000" spc="-150" dirty="0">
              <a:solidFill>
                <a:srgbClr val="C00000"/>
              </a:solidFill>
              <a:latin typeface="Arial" panose="020B0604020202020204" pitchFamily="34" charset="0"/>
              <a:cs typeface="Arial" panose="020B0604020202020204" pitchFamily="34" charset="0"/>
            </a:endParaRPr>
          </a:p>
        </p:txBody>
      </p:sp>
      <p:sp>
        <p:nvSpPr>
          <p:cNvPr id="4" name="内容占位符 3"/>
          <p:cNvSpPr>
            <a:spLocks noGrp="1"/>
          </p:cNvSpPr>
          <p:nvPr>
            <p:ph idx="1"/>
          </p:nvPr>
        </p:nvSpPr>
        <p:spPr>
          <a:xfrm>
            <a:off x="838200" y="1587731"/>
            <a:ext cx="10896600" cy="4878792"/>
          </a:xfrm>
        </p:spPr>
        <p:txBody>
          <a:bodyPr>
            <a:normAutofit/>
          </a:bodyPr>
          <a:lstStyle/>
          <a:p>
            <a:pPr>
              <a:buFont typeface="Wingdings" panose="05000000000000000000" pitchFamily="2" charset="2"/>
              <a:buChar char="q"/>
            </a:pPr>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进程的独立性</a:t>
            </a:r>
            <a:r>
              <a:rPr lang="zh-CN" altLang="en-US"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进程的独立性使其不属于任何调用者私有并转而成为整个进程社会的成员。</a:t>
            </a:r>
            <a:endParaRPr lang="en-US" altLang="zh-CN" sz="2400" b="1" dirty="0">
              <a:latin typeface="FangSong" panose="02010609060101010101" pitchFamily="49" charset="-122"/>
              <a:ea typeface="FangSong" panose="02010609060101010101" pitchFamily="49" charset="-122"/>
            </a:endParaRPr>
          </a:p>
          <a:p>
            <a:pPr>
              <a:lnSpc>
                <a:spcPts val="2600"/>
              </a:lnSpc>
              <a:buFont typeface="Wingdings" panose="05000000000000000000" pitchFamily="2" charset="2"/>
              <a:buChar char="q"/>
            </a:pPr>
            <a:r>
              <a:rPr lang="en-US" sz="2400" b="1" spc="-150"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Process independence </a:t>
            </a:r>
            <a:r>
              <a:rPr lang="en-US" sz="2400" dirty="0">
                <a:solidFill>
                  <a:srgbClr val="0070C0"/>
                </a:solidFill>
                <a:latin typeface="Arial" panose="020B0604020202020204" pitchFamily="34" charset="0"/>
                <a:ea typeface="FangSong" panose="02010609060101010101" pitchFamily="49" charset="-122"/>
                <a:cs typeface="Arial" panose="020B0604020202020204" pitchFamily="34" charset="0"/>
              </a:rPr>
              <a:t>refers to the fact that a process is not owned by any particular caller but instead becomes a member of the entire process community. </a:t>
            </a:r>
          </a:p>
          <a:p>
            <a:pPr lvl="1">
              <a:lnSpc>
                <a:spcPts val="2600"/>
              </a:lnSpc>
              <a:buFont typeface="Wingdings" panose="05000000000000000000" pitchFamily="2" charset="2"/>
              <a:buChar char="v"/>
            </a:pP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This means that a process operates independently and has its </a:t>
            </a:r>
            <a:r>
              <a:rPr lang="en-US" sz="1800" dirty="0">
                <a:solidFill>
                  <a:srgbClr val="C00000"/>
                </a:solidFill>
                <a:latin typeface="Arial" panose="020B0604020202020204" pitchFamily="34" charset="0"/>
                <a:ea typeface="FangSong" panose="02010609060101010101" pitchFamily="49" charset="-122"/>
                <a:cs typeface="Arial" panose="020B0604020202020204" pitchFamily="34" charset="0"/>
              </a:rPr>
              <a:t>own resources and memory space</a:t>
            </a: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 making it </a:t>
            </a:r>
            <a:r>
              <a:rPr lang="en-US" sz="1800" dirty="0">
                <a:solidFill>
                  <a:srgbClr val="C00000"/>
                </a:solidFill>
                <a:latin typeface="Arial" panose="020B0604020202020204" pitchFamily="34" charset="0"/>
                <a:ea typeface="FangSong" panose="02010609060101010101" pitchFamily="49" charset="-122"/>
                <a:cs typeface="Arial" panose="020B0604020202020204" pitchFamily="34" charset="0"/>
              </a:rPr>
              <a:t>separate from other processes</a:t>
            </a: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 </a:t>
            </a:r>
          </a:p>
          <a:p>
            <a:pPr lvl="1">
              <a:lnSpc>
                <a:spcPts val="2600"/>
              </a:lnSpc>
              <a:buFont typeface="Wingdings" panose="05000000000000000000" pitchFamily="2" charset="2"/>
              <a:buChar char="v"/>
            </a:pP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This independence allows for processes to </a:t>
            </a:r>
            <a:r>
              <a:rPr lang="en-US" sz="1800" dirty="0">
                <a:solidFill>
                  <a:srgbClr val="C00000"/>
                </a:solidFill>
                <a:latin typeface="Arial" panose="020B0604020202020204" pitchFamily="34" charset="0"/>
                <a:ea typeface="FangSong" panose="02010609060101010101" pitchFamily="49" charset="-122"/>
                <a:cs typeface="Arial" panose="020B0604020202020204" pitchFamily="34" charset="0"/>
              </a:rPr>
              <a:t>operate concurrently</a:t>
            </a: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 increasing the </a:t>
            </a:r>
            <a:r>
              <a:rPr lang="en-US" sz="1800" dirty="0">
                <a:solidFill>
                  <a:srgbClr val="C00000"/>
                </a:solidFill>
                <a:latin typeface="Arial" panose="020B0604020202020204" pitchFamily="34" charset="0"/>
                <a:ea typeface="FangSong" panose="02010609060101010101" pitchFamily="49" charset="-122"/>
                <a:cs typeface="Arial" panose="020B0604020202020204" pitchFamily="34" charset="0"/>
              </a:rPr>
              <a:t>overall efficiency </a:t>
            </a: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of the system. </a:t>
            </a:r>
          </a:p>
          <a:p>
            <a:pPr lvl="1">
              <a:lnSpc>
                <a:spcPts val="2600"/>
              </a:lnSpc>
              <a:buFont typeface="Wingdings" panose="05000000000000000000" pitchFamily="2" charset="2"/>
              <a:buChar char="v"/>
            </a:pP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The concept of process independence is important for creating </a:t>
            </a:r>
            <a:r>
              <a:rPr lang="en-US" sz="1800" dirty="0">
                <a:solidFill>
                  <a:srgbClr val="C00000"/>
                </a:solidFill>
                <a:latin typeface="Arial" panose="020B0604020202020204" pitchFamily="34" charset="0"/>
                <a:ea typeface="FangSong" panose="02010609060101010101" pitchFamily="49" charset="-122"/>
                <a:cs typeface="Arial" panose="020B0604020202020204" pitchFamily="34" charset="0"/>
              </a:rPr>
              <a:t>robust and scalable </a:t>
            </a:r>
            <a:r>
              <a:rPr lang="en-US" sz="18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systems, as it </a:t>
            </a:r>
            <a:r>
              <a:rPr lang="en-US" sz="13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enables processes to be </a:t>
            </a:r>
            <a:r>
              <a:rPr lang="en-US" sz="1300" dirty="0">
                <a:solidFill>
                  <a:srgbClr val="C00000"/>
                </a:solidFill>
                <a:latin typeface="Arial" panose="020B0604020202020204" pitchFamily="34" charset="0"/>
                <a:ea typeface="FangSong" panose="02010609060101010101" pitchFamily="49" charset="-122"/>
                <a:cs typeface="Arial" panose="020B0604020202020204" pitchFamily="34" charset="0"/>
              </a:rPr>
              <a:t>isolated and managed independently </a:t>
            </a:r>
            <a:r>
              <a:rPr lang="en-US" sz="13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rPr>
              <a:t>of each other.</a:t>
            </a:r>
          </a:p>
          <a:p>
            <a:pPr marL="0" indent="0">
              <a:lnSpc>
                <a:spcPts val="2600"/>
              </a:lnSpc>
              <a:buNone/>
            </a:pPr>
            <a:r>
              <a:rPr lang="en-US" altLang="zh-CN" sz="1700" b="1" dirty="0"/>
              <a:t>----</a:t>
            </a:r>
            <a:r>
              <a:rPr lang="zh-CN" altLang="en-US" sz="1700" b="1" dirty="0"/>
              <a:t>李海宽 董占球 魏源瑞 </a:t>
            </a:r>
            <a:r>
              <a:rPr lang="en-US" altLang="zh-CN" sz="1700" b="1" dirty="0"/>
              <a:t>“</a:t>
            </a:r>
            <a:r>
              <a:rPr lang="zh-CN" altLang="en-US" sz="1700" b="1" dirty="0"/>
              <a:t>动态程序设计”</a:t>
            </a:r>
            <a:r>
              <a:rPr lang="en-US" altLang="zh-CN" sz="1700" b="1" dirty="0"/>
              <a:t>《</a:t>
            </a:r>
            <a:r>
              <a:rPr lang="zh-CN" altLang="en-US" sz="1700" b="1" dirty="0"/>
              <a:t>计算机工程设计</a:t>
            </a:r>
            <a:r>
              <a:rPr lang="en-US" altLang="zh-CN" sz="1700" b="1" dirty="0"/>
              <a:t>&gt;, 1989-2</a:t>
            </a:r>
            <a:br>
              <a:rPr lang="en-US" altLang="zh-CN" sz="64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endParaRPr lang="en-US" sz="2200" dirty="0">
              <a:solidFill>
                <a:schemeClr val="accent5">
                  <a:lumMod val="50000"/>
                </a:schemeClr>
              </a:solidFill>
              <a:latin typeface="Arial" panose="020B0604020202020204" pitchFamily="34" charset="0"/>
              <a:ea typeface="FangSong" panose="02010609060101010101" pitchFamily="49" charset="-122"/>
              <a:cs typeface="Arial" panose="020B0604020202020204" pitchFamily="34" charset="0"/>
            </a:endParaRPr>
          </a:p>
        </p:txBody>
      </p:sp>
    </p:spTree>
    <p:extLst>
      <p:ext uri="{BB962C8B-B14F-4D97-AF65-F5344CB8AC3E}">
        <p14:creationId xmlns:p14="http://schemas.microsoft.com/office/powerpoint/2010/main" val="47057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4046" y="663388"/>
            <a:ext cx="8839201" cy="932330"/>
          </a:xfrm>
        </p:spPr>
        <p:txBody>
          <a:bodyPr>
            <a:normAutofit/>
          </a:bodyPr>
          <a:lstStyle/>
          <a:p>
            <a:pPr algn="ctr">
              <a:lnSpc>
                <a:spcPct val="100000"/>
              </a:lnSpc>
              <a:spcBef>
                <a:spcPts val="0"/>
              </a:spcBef>
            </a:pPr>
            <a:r>
              <a:rPr lang="zh-CN" altLang="en-US" sz="4900" b="1" dirty="0">
                <a:solidFill>
                  <a:srgbClr val="0070C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自由进程与随动等式</a:t>
            </a:r>
            <a:endParaRPr lang="en-US" altLang="zh-CN" sz="2000" dirty="0"/>
          </a:p>
        </p:txBody>
      </p:sp>
      <p:sp>
        <p:nvSpPr>
          <p:cNvPr id="4" name="内容占位符 3"/>
          <p:cNvSpPr>
            <a:spLocks noGrp="1"/>
          </p:cNvSpPr>
          <p:nvPr>
            <p:ph idx="1"/>
          </p:nvPr>
        </p:nvSpPr>
        <p:spPr>
          <a:xfrm>
            <a:off x="784410" y="1666950"/>
            <a:ext cx="11049001" cy="4832462"/>
          </a:xfrm>
        </p:spPr>
        <p:txBody>
          <a:bodyPr>
            <a:normAutofit fontScale="25000" lnSpcReduction="20000"/>
          </a:bodyPr>
          <a:lstStyle/>
          <a:p>
            <a:pPr marL="0" indent="0">
              <a:buNone/>
            </a:pPr>
            <a:endParaRPr lang="en-US" sz="2000" dirty="0">
              <a:solidFill>
                <a:srgbClr val="0070C0"/>
              </a:solidFill>
              <a:latin typeface="Arial" panose="020B0604020202020204" pitchFamily="34" charset="0"/>
              <a:ea typeface="FangSong" panose="02010609060101010101" pitchFamily="49" charset="-122"/>
              <a:cs typeface="Arial" panose="020B0604020202020204" pitchFamily="34" charset="0"/>
            </a:endParaRPr>
          </a:p>
          <a:p>
            <a:pPr>
              <a:lnSpc>
                <a:spcPts val="2640"/>
              </a:lnSpc>
            </a:pPr>
            <a:r>
              <a:rPr lang="zh-CN" altLang="en-US" sz="80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自由进程</a:t>
            </a:r>
            <a:r>
              <a:rPr lang="en-US" altLang="zh-CN" sz="80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7200" b="1" dirty="0">
                <a:latin typeface="FangSong" panose="02010609060101010101" pitchFamily="49" charset="-122"/>
                <a:ea typeface="FangSong" panose="02010609060101010101" pitchFamily="49" charset="-122"/>
              </a:rPr>
              <a:t>所谓自由进程是指那些不被任何应用宣布短期或长期雇用的进程或曾被雇用但因为被解雇而正处于“失业”状态的进程</a:t>
            </a:r>
            <a:r>
              <a:rPr lang="en-US" altLang="zh-CN" sz="7200" b="1" dirty="0">
                <a:latin typeface="FangSong" panose="02010609060101010101" pitchFamily="49" charset="-122"/>
                <a:ea typeface="FangSong" panose="02010609060101010101" pitchFamily="49" charset="-122"/>
              </a:rPr>
              <a:t>.</a:t>
            </a:r>
            <a:r>
              <a:rPr lang="zh-CN" altLang="en-US" sz="7200" b="1" dirty="0">
                <a:latin typeface="FangSong" panose="02010609060101010101" pitchFamily="49" charset="-122"/>
                <a:ea typeface="FangSong" panose="02010609060101010101" pitchFamily="49" charset="-122"/>
              </a:rPr>
              <a:t>自由进程都是可再用的。</a:t>
            </a:r>
            <a:endParaRPr lang="en-US" altLang="zh-CN" sz="7200" b="1" dirty="0">
              <a:latin typeface="FangSong" panose="02010609060101010101" pitchFamily="49" charset="-122"/>
              <a:ea typeface="FangSong" panose="02010609060101010101" pitchFamily="49" charset="-122"/>
            </a:endParaRPr>
          </a:p>
          <a:p>
            <a:pPr>
              <a:lnSpc>
                <a:spcPts val="2640"/>
              </a:lnSpc>
            </a:pPr>
            <a:r>
              <a:rPr lang="en-US" altLang="zh-CN" sz="8000" b="1" u="sng"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Free Process </a:t>
            </a:r>
            <a:r>
              <a:rPr lang="en-US" altLang="zh-CN" sz="8000" dirty="0">
                <a:solidFill>
                  <a:srgbClr val="0070C0"/>
                </a:solidFill>
                <a:latin typeface="Arial" panose="020B0604020202020204" pitchFamily="34" charset="0"/>
                <a:ea typeface="FangSong" panose="02010609060101010101" pitchFamily="49" charset="-122"/>
                <a:cs typeface="Arial" panose="020B0604020202020204" pitchFamily="34" charset="0"/>
              </a:rPr>
              <a:t>is a process that is </a:t>
            </a:r>
            <a:r>
              <a:rPr lang="en-US" altLang="zh-CN" sz="8000" b="1" dirty="0">
                <a:solidFill>
                  <a:srgbClr val="0070C0"/>
                </a:solidFill>
                <a:latin typeface="Arial" panose="020B0604020202020204" pitchFamily="34" charset="0"/>
                <a:ea typeface="FangSong" panose="02010609060101010101" pitchFamily="49" charset="-122"/>
                <a:cs typeface="Arial" panose="020B0604020202020204" pitchFamily="34" charset="0"/>
              </a:rPr>
              <a:t>not declared to be employed by any application </a:t>
            </a:r>
            <a:r>
              <a:rPr lang="en-US" altLang="zh-CN" sz="8000" dirty="0">
                <a:solidFill>
                  <a:srgbClr val="0070C0"/>
                </a:solidFill>
                <a:latin typeface="Arial" panose="020B0604020202020204" pitchFamily="34" charset="0"/>
                <a:ea typeface="FangSong" panose="02010609060101010101" pitchFamily="49" charset="-122"/>
                <a:cs typeface="Arial" panose="020B0604020202020204" pitchFamily="34" charset="0"/>
              </a:rPr>
              <a:t>either in the short or long term, or has been employed but is currently in an </a:t>
            </a:r>
            <a:r>
              <a:rPr lang="en-US" altLang="zh-CN" sz="8000" b="1" dirty="0">
                <a:solidFill>
                  <a:srgbClr val="0070C0"/>
                </a:solidFill>
                <a:latin typeface="Arial" panose="020B0604020202020204" pitchFamily="34" charset="0"/>
                <a:ea typeface="FangSong" panose="02010609060101010101" pitchFamily="49" charset="-122"/>
                <a:cs typeface="Arial" panose="020B0604020202020204" pitchFamily="34" charset="0"/>
              </a:rPr>
              <a:t>"unemployed" </a:t>
            </a:r>
            <a:r>
              <a:rPr lang="en-US" altLang="zh-CN" sz="8000" dirty="0">
                <a:solidFill>
                  <a:srgbClr val="0070C0"/>
                </a:solidFill>
                <a:latin typeface="Arial" panose="020B0604020202020204" pitchFamily="34" charset="0"/>
                <a:ea typeface="FangSong" panose="02010609060101010101" pitchFamily="49" charset="-122"/>
                <a:cs typeface="Arial" panose="020B0604020202020204" pitchFamily="34" charset="0"/>
              </a:rPr>
              <a:t>state due to being laid off. </a:t>
            </a:r>
            <a:endParaRPr lang="en-US" altLang="zh-CN" dirty="0">
              <a:solidFill>
                <a:srgbClr val="0070C0"/>
              </a:solidFill>
              <a:latin typeface="Arial" panose="020B0604020202020204" pitchFamily="34" charset="0"/>
              <a:ea typeface="FangSong" panose="02010609060101010101" pitchFamily="49" charset="-122"/>
              <a:cs typeface="Arial" panose="020B0604020202020204" pitchFamily="34" charset="0"/>
            </a:endParaRPr>
          </a:p>
          <a:p>
            <a:pPr marL="0" indent="0">
              <a:buNone/>
            </a:pPr>
            <a:endParaRPr lang="en-US" altLang="zh-CN" sz="2400" dirty="0">
              <a:latin typeface="FangSong" panose="02010609060101010101" pitchFamily="49" charset="-122"/>
              <a:ea typeface="FangSong" panose="02010609060101010101" pitchFamily="49" charset="-122"/>
            </a:endParaRPr>
          </a:p>
          <a:p>
            <a:pPr>
              <a:lnSpc>
                <a:spcPts val="2600"/>
              </a:lnSpc>
            </a:pPr>
            <a:r>
              <a:rPr lang="zh-CN" altLang="en-US" sz="80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随动等式</a:t>
            </a:r>
            <a:r>
              <a:rPr lang="en-US" altLang="zh-CN" sz="71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71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7100" b="1" dirty="0">
                <a:latin typeface="FangSong" panose="02010609060101010101" pitchFamily="49" charset="-122"/>
                <a:ea typeface="FangSong" panose="02010609060101010101" pitchFamily="49" charset="-122"/>
              </a:rPr>
              <a:t>类似于赋值语句</a:t>
            </a:r>
            <a:r>
              <a:rPr lang="en-US" altLang="zh-CN" sz="7100" b="1" dirty="0">
                <a:latin typeface="FangSong" panose="02010609060101010101" pitchFamily="49" charset="-122"/>
                <a:ea typeface="FangSong" panose="02010609060101010101" pitchFamily="49" charset="-122"/>
              </a:rPr>
              <a:t>,</a:t>
            </a:r>
            <a:r>
              <a:rPr lang="zh-CN" altLang="en-US" sz="7100" b="1" dirty="0">
                <a:latin typeface="FangSong" panose="02010609060101010101" pitchFamily="49" charset="-122"/>
                <a:ea typeface="FangSong" panose="02010609060101010101" pitchFamily="49" charset="-122"/>
              </a:rPr>
              <a:t>等号左边的量接受右边表达式的计算值。不同的是每当右边表达式中任何量的变化能使这一表达式的值发生变化</a:t>
            </a:r>
            <a:r>
              <a:rPr lang="en-US" altLang="zh-CN" sz="7100" b="1" dirty="0">
                <a:latin typeface="FangSong" panose="02010609060101010101" pitchFamily="49" charset="-122"/>
                <a:ea typeface="FangSong" panose="02010609060101010101" pitchFamily="49" charset="-122"/>
              </a:rPr>
              <a:t>, </a:t>
            </a:r>
            <a:r>
              <a:rPr lang="zh-CN" altLang="en-US" sz="7100" b="1" dirty="0">
                <a:latin typeface="FangSong" panose="02010609060101010101" pitchFamily="49" charset="-122"/>
                <a:ea typeface="FangSong" panose="02010609060101010101" pitchFamily="49" charset="-122"/>
              </a:rPr>
              <a:t>则左边变量值将自动随着发生变化。</a:t>
            </a:r>
            <a:endParaRPr lang="en-US" altLang="zh-CN" sz="7100" b="1" dirty="0">
              <a:latin typeface="FangSong" panose="02010609060101010101" pitchFamily="49" charset="-122"/>
              <a:ea typeface="FangSong" panose="02010609060101010101" pitchFamily="49" charset="-122"/>
            </a:endParaRPr>
          </a:p>
          <a:p>
            <a:pPr>
              <a:lnSpc>
                <a:spcPts val="2600"/>
              </a:lnSpc>
            </a:pPr>
            <a:r>
              <a:rPr lang="en-US" altLang="zh-CN" sz="8000" b="1"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Dynamic equations </a:t>
            </a:r>
            <a:r>
              <a:rPr lang="en-US" altLang="zh-CN" sz="8000" dirty="0">
                <a:solidFill>
                  <a:srgbClr val="0070C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are similar to assignment statements, but they automatically update the value of the left-side variable whenever any quantity in the right-side expression changes.</a:t>
            </a:r>
            <a:endParaRPr lang="en-US" altLang="zh-CN" dirty="0">
              <a:solidFill>
                <a:srgbClr val="0070C0"/>
              </a:solidFill>
              <a:latin typeface="FangSong" panose="02010609060101010101" pitchFamily="49" charset="-122"/>
              <a:ea typeface="FangSong" panose="02010609060101010101" pitchFamily="49" charset="-122"/>
            </a:endParaRPr>
          </a:p>
          <a:p>
            <a:endParaRPr lang="en-US" altLang="zh-CN" sz="2400" b="1" dirty="0"/>
          </a:p>
          <a:p>
            <a:pPr marL="0" indent="0">
              <a:buNone/>
            </a:pPr>
            <a:endParaRPr lang="en-US" altLang="zh-CN" sz="3100" b="1" dirty="0"/>
          </a:p>
          <a:p>
            <a:pPr marL="0" indent="0">
              <a:buNone/>
            </a:pPr>
            <a:r>
              <a:rPr lang="en-US" altLang="zh-CN" sz="4400" b="1" dirty="0"/>
              <a:t>----</a:t>
            </a:r>
            <a:r>
              <a:rPr lang="zh-CN" altLang="en-US" sz="4400" b="1" dirty="0"/>
              <a:t>李海宽 董占球 魏源瑞 </a:t>
            </a:r>
            <a:r>
              <a:rPr lang="en-US" altLang="zh-CN" sz="4400" b="1" dirty="0"/>
              <a:t>“</a:t>
            </a:r>
            <a:r>
              <a:rPr lang="zh-CN" altLang="en-US" sz="4400" b="1" dirty="0"/>
              <a:t>动态程序设计”</a:t>
            </a:r>
            <a:r>
              <a:rPr lang="en-US" altLang="zh-CN" sz="4400" b="1" dirty="0"/>
              <a:t>《</a:t>
            </a:r>
            <a:r>
              <a:rPr lang="zh-CN" altLang="en-US" sz="4400" b="1" dirty="0"/>
              <a:t>计算机工程设计</a:t>
            </a:r>
            <a:r>
              <a:rPr lang="en-US" altLang="zh-CN" sz="4400" b="1" dirty="0"/>
              <a:t>&gt;, 1989-2</a:t>
            </a:r>
            <a:r>
              <a:rPr lang="zh-CN" altLang="en-US" sz="4400" dirty="0">
                <a:latin typeface="FangSong" panose="02010609060101010101" pitchFamily="49" charset="-122"/>
                <a:ea typeface="FangSong" panose="02010609060101010101" pitchFamily="49" charset="-122"/>
              </a:rPr>
              <a:t> </a:t>
            </a:r>
            <a:endParaRPr lang="en-US" altLang="zh-CN" sz="44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3919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74258" y="381001"/>
            <a:ext cx="8772861" cy="1143000"/>
          </a:xfrm>
        </p:spPr>
        <p:txBody>
          <a:bodyPr>
            <a:normAutofit fontScale="90000"/>
          </a:bodyPr>
          <a:lstStyle/>
          <a:p>
            <a:pPr>
              <a:lnSpc>
                <a:spcPct val="100000"/>
              </a:lnSpc>
              <a:spcBef>
                <a:spcPts val="0"/>
              </a:spcBef>
            </a:pPr>
            <a:r>
              <a:rPr lang="zh-CN" altLang="en-US" sz="66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动态程序设计</a:t>
            </a:r>
            <a:r>
              <a:rPr lang="zh-CN" altLang="en-US" sz="4000" b="1" dirty="0">
                <a:solidFill>
                  <a:srgbClr val="0070C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进程的独立性</a:t>
            </a:r>
            <a:br>
              <a:rPr lang="en-US" altLang="zh-CN" sz="4000" b="1" dirty="0">
                <a:solidFill>
                  <a:srgbClr val="0070C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br>
            <a:r>
              <a:rPr lang="en-US" altLang="zh-CN" sz="2000" b="1" dirty="0"/>
              <a:t>----</a:t>
            </a:r>
            <a:r>
              <a:rPr lang="zh-CN" altLang="en-US" sz="2000" b="1" dirty="0"/>
              <a:t>李海宽 董占球 魏源瑞 </a:t>
            </a:r>
            <a:r>
              <a:rPr lang="en-US" altLang="zh-CN" sz="2000" b="1" dirty="0"/>
              <a:t>“</a:t>
            </a:r>
            <a:r>
              <a:rPr lang="zh-CN" altLang="en-US" sz="2000" b="1" dirty="0"/>
              <a:t>动态程序设计”</a:t>
            </a:r>
            <a:r>
              <a:rPr lang="en-US" altLang="zh-CN" sz="2000" b="1" dirty="0"/>
              <a:t>《</a:t>
            </a:r>
            <a:r>
              <a:rPr lang="zh-CN" altLang="en-US" sz="2000" b="1" dirty="0"/>
              <a:t>计算机工程设计</a:t>
            </a:r>
            <a:r>
              <a:rPr lang="en-US" altLang="zh-CN" sz="2000" b="1" dirty="0"/>
              <a:t>&gt;, 1989-2</a:t>
            </a:r>
            <a:br>
              <a:rPr lang="en-US" altLang="zh-CN" sz="66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br>
              <a:rPr lang="en-US" altLang="zh-CN" sz="2000" b="1" dirty="0"/>
            </a:br>
            <a:endParaRPr lang="en-US" altLang="zh-CN" sz="2000" dirty="0"/>
          </a:p>
        </p:txBody>
      </p:sp>
      <p:sp>
        <p:nvSpPr>
          <p:cNvPr id="4" name="内容占位符 3"/>
          <p:cNvSpPr>
            <a:spLocks noGrp="1"/>
          </p:cNvSpPr>
          <p:nvPr>
            <p:ph idx="1"/>
          </p:nvPr>
        </p:nvSpPr>
        <p:spPr>
          <a:xfrm>
            <a:off x="838200" y="2115185"/>
            <a:ext cx="10896600" cy="4351338"/>
          </a:xfrm>
        </p:spPr>
        <p:txBody>
          <a:bodyPr>
            <a:normAutofit fontScale="92500" lnSpcReduction="10000"/>
          </a:bodyPr>
          <a:lstStyle/>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进程的独立性</a:t>
            </a:r>
            <a:r>
              <a:rPr lang="zh-CN" altLang="en-US" sz="2400"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进程的独立性使其不属于任何调用者私有并转而成为整个进程社会的成员。</a:t>
            </a:r>
            <a:endParaRPr lang="en-US" altLang="zh-CN" sz="2400" b="1" dirty="0">
              <a:latin typeface="FangSong" panose="02010609060101010101" pitchFamily="49" charset="-122"/>
              <a:ea typeface="FangSong" panose="02010609060101010101" pitchFamily="49" charset="-122"/>
            </a:endParaRPr>
          </a:p>
          <a:p>
            <a:r>
              <a:rPr lang="en-US" sz="2000" b="1" dirty="0">
                <a:solidFill>
                  <a:srgbClr val="C00000"/>
                </a:solidFill>
                <a:latin typeface="Arial" panose="020B0604020202020204" pitchFamily="34" charset="0"/>
                <a:ea typeface="FangSong" panose="02010609060101010101" pitchFamily="49" charset="-122"/>
                <a:cs typeface="Arial" panose="020B0604020202020204" pitchFamily="34" charset="0"/>
              </a:rPr>
              <a:t>Process independence </a:t>
            </a:r>
            <a:r>
              <a:rPr lang="en-US" sz="2000" dirty="0">
                <a:solidFill>
                  <a:srgbClr val="0070C0"/>
                </a:solidFill>
                <a:latin typeface="Arial" panose="020B0604020202020204" pitchFamily="34" charset="0"/>
                <a:ea typeface="FangSong" panose="02010609060101010101" pitchFamily="49" charset="-122"/>
                <a:cs typeface="Arial" panose="020B0604020202020204" pitchFamily="34" charset="0"/>
              </a:rPr>
              <a:t>refers to the fact that a process is not owned by any particular caller but instead becomes a member of the entire process community. This means that a process operates independently and has its own resources and memory space, making it separate from other processes. This independence allows for processes to operate concurrently, increasing the overall efficiency of the system. The concept of process independence is important for creating robust and scalable systems, as it enables processes to be isolated and managed independently of each other.</a:t>
            </a: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随动等式</a:t>
            </a:r>
            <a:r>
              <a:rPr lang="en-US" altLang="zh-CN"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类似于赋值语句</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等号左边的量接受右边表达式的计算值。不同的是每当右边表达式中任何量的变化能使这一表达式的值发生变化</a:t>
            </a:r>
            <a:r>
              <a:rPr lang="en-US" altLang="zh-CN" sz="2400" dirty="0">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则左边变量值将自动随着发生变化。 </a:t>
            </a: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自由进程</a:t>
            </a:r>
            <a:r>
              <a:rPr lang="en-US" altLang="zh-CN"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所谓自由进程是指那些不被任何应用宣布短期或长期雇用的进程或曾被雇用但因为被解雇而正处于“失业”状态的进程</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自由进程都是可再用的。 </a:t>
            </a:r>
            <a:endParaRPr lang="en-US" altLang="zh-CN" sz="2400" dirty="0">
              <a:latin typeface="FangSong" panose="02010609060101010101" pitchFamily="49" charset="-122"/>
              <a:ea typeface="FangSong" panose="02010609060101010101" pitchFamily="49" charset="-122"/>
            </a:endParaRPr>
          </a:p>
        </p:txBody>
      </p:sp>
      <p:sp>
        <p:nvSpPr>
          <p:cNvPr id="2" name="文本框 1"/>
          <p:cNvSpPr txBox="1"/>
          <p:nvPr/>
        </p:nvSpPr>
        <p:spPr>
          <a:xfrm>
            <a:off x="90544" y="183060"/>
            <a:ext cx="3078480" cy="769441"/>
          </a:xfrm>
          <a:prstGeom prst="rect">
            <a:avLst/>
          </a:prstGeom>
          <a:noFill/>
        </p:spPr>
        <p:txBody>
          <a:bodyPr wrap="square" rtlCol="0">
            <a:spAutoFit/>
          </a:bodyPr>
          <a:lstStyle/>
          <a:p>
            <a:r>
              <a:rPr lang="en-US" altLang="zh-CN" sz="4400" b="1" dirty="0">
                <a:effectLst>
                  <a:outerShdw blurRad="38100" dist="38100" dir="2700000" algn="tl">
                    <a:srgbClr val="000000">
                      <a:alpha val="43137"/>
                    </a:srgbClr>
                  </a:outerShdw>
                </a:effectLst>
              </a:rPr>
              <a:t>Appendix:</a:t>
            </a:r>
            <a:endParaRPr lang="zh-CN" altLang="en-US"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262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522527" cy="1325563"/>
          </a:xfrm>
        </p:spPr>
        <p:txBody>
          <a:bodyPr>
            <a:normAutofit/>
          </a:bodyPr>
          <a:lstStyle/>
          <a:p>
            <a:r>
              <a:rPr lang="en-US" altLang="zh-CN" b="1" dirty="0">
                <a:solidFill>
                  <a:srgbClr val="C00000"/>
                </a:solidFill>
                <a:latin typeface="Arial Narrow" panose="020B0606020202030204" pitchFamily="34" charset="0"/>
              </a:rPr>
              <a:t>Dynamic Software Programming </a:t>
            </a:r>
            <a:br>
              <a:rPr lang="en-US" altLang="zh-CN" b="1" dirty="0">
                <a:solidFill>
                  <a:schemeClr val="tx1">
                    <a:lumMod val="95000"/>
                    <a:lumOff val="5000"/>
                  </a:schemeClr>
                </a:solidFill>
                <a:latin typeface="Arial Narrow" panose="020B0606020202030204" pitchFamily="34" charset="0"/>
              </a:rPr>
            </a:br>
            <a:r>
              <a:rPr lang="en-US" altLang="zh-CN" b="1" dirty="0">
                <a:solidFill>
                  <a:schemeClr val="tx1">
                    <a:lumMod val="95000"/>
                    <a:lumOff val="5000"/>
                  </a:schemeClr>
                </a:solidFill>
                <a:latin typeface="Arial Narrow" panose="020B0606020202030204" pitchFamily="34" charset="0"/>
              </a:rPr>
              <a:t>-- </a:t>
            </a:r>
            <a:r>
              <a:rPr lang="en-US" altLang="zh-CN" sz="2800" b="1" dirty="0">
                <a:solidFill>
                  <a:srgbClr val="002060"/>
                </a:solidFill>
                <a:latin typeface="Arial Narrow" panose="020B0606020202030204" pitchFamily="34" charset="0"/>
              </a:rPr>
              <a:t>As a kind of Very High Level  Programming</a:t>
            </a:r>
            <a:endParaRPr lang="zh-CN" altLang="en-US" sz="3600" b="1" dirty="0">
              <a:solidFill>
                <a:srgbClr val="002060"/>
              </a:solidFill>
              <a:latin typeface="Arial Narrow" panose="020B0606020202030204" pitchFamily="34" charset="0"/>
            </a:endParaRPr>
          </a:p>
        </p:txBody>
      </p:sp>
      <p:sp>
        <p:nvSpPr>
          <p:cNvPr id="3" name="内容占位符 2"/>
          <p:cNvSpPr>
            <a:spLocks noGrp="1"/>
          </p:cNvSpPr>
          <p:nvPr>
            <p:ph idx="1"/>
          </p:nvPr>
        </p:nvSpPr>
        <p:spPr>
          <a:xfrm>
            <a:off x="838199" y="1714139"/>
            <a:ext cx="10697300" cy="4906779"/>
          </a:xfrm>
        </p:spPr>
        <p:txBody>
          <a:bodyPr>
            <a:normAutofit fontScale="85000" lnSpcReduction="20000"/>
          </a:bodyPr>
          <a:lstStyle/>
          <a:p>
            <a:pPr marL="0" indent="0">
              <a:buNone/>
            </a:pPr>
            <a:r>
              <a:rPr lang="en-US" altLang="zh-CN" sz="3200" b="1" dirty="0">
                <a:solidFill>
                  <a:srgbClr val="C00000"/>
                </a:solidFill>
                <a:effectLst>
                  <a:outerShdw blurRad="38100" dist="38100" dir="2700000" algn="tl">
                    <a:srgbClr val="000000">
                      <a:alpha val="43137"/>
                    </a:srgbClr>
                  </a:outerShdw>
                </a:effectLst>
              </a:rPr>
              <a:t>Dynamic (Software) Programming </a:t>
            </a:r>
            <a:r>
              <a:rPr lang="en-US" altLang="zh-CN" sz="3200" dirty="0"/>
              <a:t>as a concept for software development was originated from a paper in 1989 as part of a research project on AI </a:t>
            </a:r>
            <a:r>
              <a:rPr lang="en-US" altLang="zh-CN" sz="3200" dirty="0">
                <a:solidFill>
                  <a:srgbClr val="C00000"/>
                </a:solidFill>
                <a:latin typeface="Aharoni" panose="02010803020104030203" pitchFamily="2" charset="-79"/>
                <a:cs typeface="Aharoni" panose="02010803020104030203" pitchFamily="2" charset="-79"/>
              </a:rPr>
              <a:t>[</a:t>
            </a:r>
            <a:r>
              <a:rPr lang="en-US" altLang="zh-CN" sz="3200" dirty="0">
                <a:solidFill>
                  <a:srgbClr val="C00000"/>
                </a:solidFill>
                <a:latin typeface="Aharoni" panose="020B0604020202020204" pitchFamily="2" charset="-79"/>
                <a:cs typeface="Aharoni" panose="020B0604020202020204" pitchFamily="2" charset="-79"/>
              </a:rPr>
              <a:t>2]</a:t>
            </a:r>
            <a:r>
              <a:rPr lang="en-US" altLang="zh-CN" sz="3200" dirty="0"/>
              <a:t>, when we considered that an intelligent system consists of a set of active components and the relationships between  them. The behaviors of an active components may  have natural intelligence or artificial intelligence. </a:t>
            </a:r>
          </a:p>
          <a:p>
            <a:pPr marL="0" indent="0">
              <a:buNone/>
            </a:pPr>
            <a:r>
              <a:rPr lang="en-US" altLang="zh-CN" sz="3200" dirty="0"/>
              <a:t>Dynamic programing is a kind of  very high-level programming based on dynamic architectures and active components, which can be defined constructively as follows, </a:t>
            </a:r>
          </a:p>
          <a:p>
            <a:endParaRPr lang="en-US" altLang="zh-CN" sz="3200" b="1" i="1" dirty="0">
              <a:solidFill>
                <a:srgbClr val="C00000"/>
              </a:solidFill>
              <a:effectLst>
                <a:outerShdw blurRad="38100" dist="38100" dir="2700000" algn="tl">
                  <a:srgbClr val="000000">
                    <a:alpha val="43137"/>
                  </a:srgbClr>
                </a:outerShdw>
              </a:effectLst>
            </a:endParaRPr>
          </a:p>
          <a:p>
            <a:endParaRPr lang="en-US" altLang="zh-CN" sz="3200" b="1" i="1" dirty="0">
              <a:solidFill>
                <a:srgbClr val="C00000"/>
              </a:solidFill>
              <a:effectLst>
                <a:outerShdw blurRad="38100" dist="38100" dir="2700000" algn="tl">
                  <a:srgbClr val="000000">
                    <a:alpha val="43137"/>
                  </a:srgbClr>
                </a:outerShdw>
              </a:effectLst>
            </a:endParaRPr>
          </a:p>
          <a:p>
            <a:pPr marL="0" indent="0">
              <a:buNone/>
            </a:pPr>
            <a:r>
              <a:rPr lang="en-US" altLang="zh-CN" b="1" dirty="0">
                <a:solidFill>
                  <a:srgbClr val="C00000"/>
                </a:solidFill>
              </a:rPr>
              <a:t>A</a:t>
            </a:r>
            <a:r>
              <a:rPr lang="en-US" altLang="zh-CN" b="1" dirty="0">
                <a:solidFill>
                  <a:srgbClr val="C00000"/>
                </a:solidFill>
                <a:effectLst>
                  <a:outerShdw blurRad="38100" dist="38100" dir="2700000" algn="tl">
                    <a:srgbClr val="000000">
                      <a:alpha val="43137"/>
                    </a:srgbClr>
                  </a:outerShdw>
                </a:effectLst>
              </a:rPr>
              <a:t>ctive components </a:t>
            </a:r>
            <a:r>
              <a:rPr lang="en-US" altLang="zh-CN" b="1" dirty="0">
                <a:effectLst>
                  <a:outerShdw blurRad="38100" dist="38100" dir="2700000" algn="tl">
                    <a:srgbClr val="000000">
                      <a:alpha val="43137"/>
                    </a:srgbClr>
                  </a:outerShdw>
                </a:effectLst>
              </a:rPr>
              <a:t> </a:t>
            </a:r>
            <a:r>
              <a:rPr lang="en-US" altLang="zh-CN" dirty="0"/>
              <a:t>can be </a:t>
            </a:r>
            <a:r>
              <a:rPr lang="en-US" altLang="zh-CN" b="1" dirty="0">
                <a:solidFill>
                  <a:srgbClr val="C00000"/>
                </a:solidFill>
              </a:rPr>
              <a:t>processes,  services </a:t>
            </a:r>
            <a:r>
              <a:rPr lang="en-US" altLang="zh-CN" dirty="0"/>
              <a:t>or </a:t>
            </a:r>
            <a:r>
              <a:rPr lang="en-US" altLang="zh-CN" b="1" dirty="0">
                <a:solidFill>
                  <a:srgbClr val="C00000"/>
                </a:solidFill>
              </a:rPr>
              <a:t>any software defined things in running status</a:t>
            </a:r>
            <a:r>
              <a:rPr lang="en-US" altLang="zh-CN" dirty="0"/>
              <a:t>, such as software defined web services, mobile, PC, taxi, doctor  etc. Obviously, an active component consists of software, hardware, as well as the people behind it for operation and maintenance.</a:t>
            </a:r>
          </a:p>
        </p:txBody>
      </p:sp>
      <p:sp>
        <p:nvSpPr>
          <p:cNvPr id="4" name="矩形 3"/>
          <p:cNvSpPr/>
          <p:nvPr/>
        </p:nvSpPr>
        <p:spPr>
          <a:xfrm>
            <a:off x="963704" y="4277860"/>
            <a:ext cx="9562424" cy="620378"/>
          </a:xfrm>
          <a:prstGeom prst="rect">
            <a:avLst/>
          </a:prstGeom>
          <a:solidFill>
            <a:srgbClr val="FAD45D"/>
          </a:solidFill>
          <a:ln>
            <a:solidFill>
              <a:srgbClr val="FABE0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dirty="0">
              <a:solidFill>
                <a:schemeClr val="tx1"/>
              </a:solidFill>
              <a:effectLst>
                <a:outerShdw blurRad="38100" dist="38100" dir="2700000" algn="tl">
                  <a:srgbClr val="000000">
                    <a:alpha val="43137"/>
                  </a:srgbClr>
                </a:outerShdw>
              </a:effectLst>
              <a:latin typeface="Arial Narrow" panose="020B0606020202030204" pitchFamily="34" charset="0"/>
            </a:endParaRPr>
          </a:p>
          <a:p>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System ::=  </a:t>
            </a:r>
            <a:r>
              <a:rPr lang="en-US" altLang="zh-CN" sz="2800" b="1" dirty="0">
                <a:solidFill>
                  <a:srgbClr val="FF0000"/>
                </a:solidFill>
                <a:effectLst>
                  <a:outerShdw blurRad="38100" dist="38100" dir="2700000" algn="tl">
                    <a:srgbClr val="000000">
                      <a:alpha val="43137"/>
                    </a:srgbClr>
                  </a:outerShdw>
                </a:effectLst>
                <a:latin typeface="Arial Narrow" panose="020B0606020202030204" pitchFamily="34" charset="0"/>
              </a:rPr>
              <a:t> </a:t>
            </a:r>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Architecture + </a:t>
            </a:r>
            <a:r>
              <a:rPr lang="en-US" sz="2800" b="1" dirty="0">
                <a:solidFill>
                  <a:srgbClr val="C00000"/>
                </a:solidFill>
                <a:effectLst>
                  <a:outerShdw blurRad="38100" dist="38100" dir="2700000" algn="tl">
                    <a:srgbClr val="000000">
                      <a:alpha val="43137"/>
                    </a:srgbClr>
                  </a:outerShdw>
                </a:effectLst>
                <a:latin typeface="Arial Narrow" panose="020B0606020202030204" pitchFamily="34" charset="0"/>
              </a:rPr>
              <a:t>Active </a:t>
            </a:r>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Components</a:t>
            </a:r>
            <a:endParaRPr lang="en-US" altLang="zh-CN" sz="2800" b="1" dirty="0">
              <a:solidFill>
                <a:schemeClr val="tx1"/>
              </a:solidFill>
              <a:effectLst>
                <a:outerShdw blurRad="38100" dist="38100" dir="2700000" algn="tl">
                  <a:srgbClr val="000000">
                    <a:alpha val="43137"/>
                  </a:srgbClr>
                </a:outerShdw>
              </a:effectLst>
            </a:endParaRPr>
          </a:p>
          <a:p>
            <a:endParaRPr lang="en-US" sz="2000" b="1" dirty="0">
              <a:solidFill>
                <a:srgbClr val="C00000"/>
              </a:solidFill>
              <a:latin typeface="Arial Narrow" panose="020B0606020202030204" pitchFamily="34" charset="0"/>
            </a:endParaRPr>
          </a:p>
        </p:txBody>
      </p:sp>
      <p:sp>
        <p:nvSpPr>
          <p:cNvPr id="6" name="TextBox 5">
            <a:extLst>
              <a:ext uri="{FF2B5EF4-FFF2-40B4-BE49-F238E27FC236}">
                <a16:creationId xmlns:a16="http://schemas.microsoft.com/office/drawing/2014/main" id="{76DC4F64-9683-3428-EE50-F80C57C5E48C}"/>
              </a:ext>
            </a:extLst>
          </p:cNvPr>
          <p:cNvSpPr txBox="1"/>
          <p:nvPr/>
        </p:nvSpPr>
        <p:spPr>
          <a:xfrm>
            <a:off x="3048000" y="3244334"/>
            <a:ext cx="6096000" cy="369332"/>
          </a:xfrm>
          <a:prstGeom prst="rect">
            <a:avLst/>
          </a:prstGeom>
          <a:noFill/>
        </p:spPr>
        <p:txBody>
          <a:bodyPr wrap="square">
            <a:spAutoFit/>
          </a:bodyPr>
          <a:lstStyle/>
          <a:p>
            <a:r>
              <a:rPr lang="en-US" dirty="0"/>
              <a:t>HLI20130425 -  Chapter 0.0</a:t>
            </a:r>
            <a:endParaRPr lang="LID4096" dirty="0"/>
          </a:p>
        </p:txBody>
      </p:sp>
    </p:spTree>
    <p:extLst>
      <p:ext uri="{BB962C8B-B14F-4D97-AF65-F5344CB8AC3E}">
        <p14:creationId xmlns:p14="http://schemas.microsoft.com/office/powerpoint/2010/main" val="787708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04538" y="1373198"/>
            <a:ext cx="6610662" cy="2554545"/>
          </a:xfrm>
          <a:prstGeom prst="rect">
            <a:avLst/>
          </a:prstGeom>
        </p:spPr>
        <p:txBody>
          <a:bodyPr wrap="square">
            <a:spAutoFit/>
          </a:bodyPr>
          <a:lstStyle/>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A service-oriented architecture is an architectural pattern in software design in which application components provide services to other components via a communications protocol, typically over a network. </a:t>
            </a:r>
          </a:p>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The principles of service-orientation are independent of any vendor, product or technology [Msdn.microsoft.com].</a:t>
            </a:r>
          </a:p>
          <a:p>
            <a:pPr>
              <a:spcAft>
                <a:spcPts val="0"/>
              </a:spcAft>
            </a:pPr>
            <a:r>
              <a:rPr lang="en-US" altLang="zh-CN" sz="2000" kern="100" dirty="0">
                <a:latin typeface="Arial" panose="020B0604020202020204" pitchFamily="34" charset="0"/>
                <a:ea typeface="宋体" panose="02010600030101010101" pitchFamily="2" charset="-122"/>
                <a:cs typeface="Arial" panose="020B0604020202020204" pitchFamily="34" charset="0"/>
              </a:rPr>
              <a:t>Services are loosely coupled units of functionality that are self-contained [wiki]</a:t>
            </a:r>
          </a:p>
        </p:txBody>
      </p:sp>
      <p:sp>
        <p:nvSpPr>
          <p:cNvPr id="28" name="矩形 27"/>
          <p:cNvSpPr/>
          <p:nvPr/>
        </p:nvSpPr>
        <p:spPr>
          <a:xfrm>
            <a:off x="751956" y="471617"/>
            <a:ext cx="6796732" cy="701731"/>
          </a:xfrm>
          <a:prstGeom prst="rect">
            <a:avLst/>
          </a:prstGeom>
        </p:spPr>
        <p:txBody>
          <a:bodyPr wrap="none">
            <a:spAutoFit/>
          </a:bodyPr>
          <a:lstStyle/>
          <a:p>
            <a:pPr>
              <a:lnSpc>
                <a:spcPct val="90000"/>
              </a:lnSpc>
              <a:spcBef>
                <a:spcPct val="0"/>
              </a:spcBef>
            </a:pPr>
            <a:r>
              <a:rPr lang="en-US" altLang="zh-CN" sz="4400" b="1" dirty="0">
                <a:solidFill>
                  <a:srgbClr val="C00000"/>
                </a:solidFill>
                <a:effectLst>
                  <a:outerShdw blurRad="38100" dist="38100" dir="2700000" algn="tl">
                    <a:srgbClr val="000000">
                      <a:alpha val="43137"/>
                    </a:srgbClr>
                  </a:outerShdw>
                </a:effectLst>
                <a:latin typeface="+mj-lt"/>
                <a:ea typeface="+mj-ea"/>
                <a:cs typeface="+mj-cs"/>
              </a:rPr>
              <a:t>Service-Oriented Architecture</a:t>
            </a:r>
            <a:endParaRPr lang="zh-CN" altLang="en-US" sz="4400" b="1" dirty="0">
              <a:solidFill>
                <a:srgbClr val="C00000"/>
              </a:solidFill>
              <a:effectLst>
                <a:outerShdw blurRad="38100" dist="38100" dir="2700000" algn="tl">
                  <a:srgbClr val="000000">
                    <a:alpha val="43137"/>
                  </a:srgbClr>
                </a:outerShdw>
              </a:effectLst>
              <a:latin typeface="+mj-lt"/>
              <a:ea typeface="+mj-ea"/>
              <a:cs typeface="+mj-cs"/>
            </a:endParaRPr>
          </a:p>
        </p:txBody>
      </p:sp>
      <p:grpSp>
        <p:nvGrpSpPr>
          <p:cNvPr id="29" name="Group 36"/>
          <p:cNvGrpSpPr>
            <a:grpSpLocks/>
          </p:cNvGrpSpPr>
          <p:nvPr/>
        </p:nvGrpSpPr>
        <p:grpSpPr bwMode="auto">
          <a:xfrm>
            <a:off x="1979442" y="3822936"/>
            <a:ext cx="4813434" cy="1702188"/>
            <a:chOff x="703" y="210"/>
            <a:chExt cx="4082" cy="1088"/>
          </a:xfrm>
          <a:scene3d>
            <a:camera prst="orthographicFront">
              <a:rot lat="0" lon="0" rev="0"/>
            </a:camera>
            <a:lightRig rig="balanced" dir="t">
              <a:rot lat="0" lon="0" rev="8700000"/>
            </a:lightRig>
          </a:scene3d>
        </p:grpSpPr>
        <p:sp>
          <p:nvSpPr>
            <p:cNvPr id="30" name="Rectangle 37"/>
            <p:cNvSpPr>
              <a:spLocks noChangeArrowheads="1"/>
            </p:cNvSpPr>
            <p:nvPr/>
          </p:nvSpPr>
          <p:spPr bwMode="auto">
            <a:xfrm>
              <a:off x="703" y="48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1" name="Rectangle 38"/>
            <p:cNvSpPr>
              <a:spLocks noChangeArrowheads="1"/>
            </p:cNvSpPr>
            <p:nvPr/>
          </p:nvSpPr>
          <p:spPr bwMode="auto">
            <a:xfrm>
              <a:off x="4286" y="30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2" name="Rectangle 39"/>
            <p:cNvSpPr>
              <a:spLocks noChangeArrowheads="1"/>
            </p:cNvSpPr>
            <p:nvPr/>
          </p:nvSpPr>
          <p:spPr bwMode="auto">
            <a:xfrm>
              <a:off x="2562" y="80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3" name="Rectangle 40"/>
            <p:cNvSpPr>
              <a:spLocks noChangeArrowheads="1"/>
            </p:cNvSpPr>
            <p:nvPr/>
          </p:nvSpPr>
          <p:spPr bwMode="auto">
            <a:xfrm>
              <a:off x="1882" y="21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Service</a:t>
              </a:r>
            </a:p>
          </p:txBody>
        </p:sp>
        <p:sp>
          <p:nvSpPr>
            <p:cNvPr id="34" name="Rectangle 41"/>
            <p:cNvSpPr>
              <a:spLocks noChangeArrowheads="1"/>
            </p:cNvSpPr>
            <p:nvPr/>
          </p:nvSpPr>
          <p:spPr bwMode="auto">
            <a:xfrm>
              <a:off x="1655" y="981"/>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effectLst/>
                  <a:uLnTx/>
                  <a:uFillTx/>
                  <a:latin typeface="Arial" charset="0"/>
                  <a:ea typeface="宋体" charset="-122"/>
                </a:rPr>
                <a:t>Service</a:t>
              </a:r>
            </a:p>
          </p:txBody>
        </p:sp>
        <p:sp>
          <p:nvSpPr>
            <p:cNvPr id="35" name="Rectangle 42"/>
            <p:cNvSpPr>
              <a:spLocks noChangeArrowheads="1"/>
            </p:cNvSpPr>
            <p:nvPr/>
          </p:nvSpPr>
          <p:spPr bwMode="auto">
            <a:xfrm>
              <a:off x="3197" y="210"/>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effectLst/>
                  <a:uLnTx/>
                  <a:uFillTx/>
                  <a:latin typeface="Arial" charset="0"/>
                  <a:ea typeface="宋体" charset="-122"/>
                </a:rPr>
                <a:t>Service</a:t>
              </a:r>
            </a:p>
          </p:txBody>
        </p:sp>
        <p:sp>
          <p:nvSpPr>
            <p:cNvPr id="36" name="Rectangle 43"/>
            <p:cNvSpPr>
              <a:spLocks noChangeArrowheads="1"/>
            </p:cNvSpPr>
            <p:nvPr/>
          </p:nvSpPr>
          <p:spPr bwMode="auto">
            <a:xfrm>
              <a:off x="3787" y="845"/>
              <a:ext cx="499" cy="317"/>
            </a:xfrm>
            <a:prstGeom prst="rect">
              <a:avLst/>
            </a:prstGeom>
            <a:solidFill>
              <a:srgbClr val="ECECB2"/>
            </a:solidFill>
            <a:ln w="28575" cmpd="thinThick">
              <a:solidFill>
                <a:schemeClr val="bg1"/>
              </a:solidFill>
              <a:miter lim="800000"/>
              <a:headEnd/>
              <a:tailEnd/>
            </a:ln>
            <a:effectLst>
              <a:outerShdw blurRad="44450" dist="27940" dir="5400000" algn="ctr">
                <a:srgbClr val="000000">
                  <a:alpha val="32000"/>
                </a:srgbClr>
              </a:outerShdw>
            </a:effectLst>
            <a:sp3d>
              <a:bevelT w="190500" h="38100"/>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effectLst/>
                  <a:uLnTx/>
                  <a:uFillTx/>
                  <a:latin typeface="Arial" charset="0"/>
                  <a:ea typeface="宋体" charset="-122"/>
                </a:rPr>
                <a:t>…</a:t>
              </a:r>
            </a:p>
          </p:txBody>
        </p:sp>
        <p:cxnSp>
          <p:nvCxnSpPr>
            <p:cNvPr id="37" name="AutoShape 44"/>
            <p:cNvCxnSpPr>
              <a:cxnSpLocks noChangeShapeType="1"/>
              <a:stCxn id="30" idx="3"/>
              <a:endCxn id="33" idx="1"/>
            </p:cNvCxnSpPr>
            <p:nvPr/>
          </p:nvCxnSpPr>
          <p:spPr bwMode="auto">
            <a:xfrm flipV="1">
              <a:off x="1220" y="369"/>
              <a:ext cx="644" cy="27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38" name="AutoShape 45"/>
            <p:cNvCxnSpPr>
              <a:cxnSpLocks noChangeShapeType="1"/>
              <a:stCxn id="30" idx="2"/>
              <a:endCxn id="34" idx="1"/>
            </p:cNvCxnSpPr>
            <p:nvPr/>
          </p:nvCxnSpPr>
          <p:spPr bwMode="auto">
            <a:xfrm>
              <a:off x="953" y="816"/>
              <a:ext cx="684" cy="324"/>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39" name="AutoShape 46"/>
            <p:cNvCxnSpPr>
              <a:cxnSpLocks noChangeShapeType="1"/>
              <a:stCxn id="34" idx="3"/>
              <a:endCxn id="32" idx="1"/>
            </p:cNvCxnSpPr>
            <p:nvPr/>
          </p:nvCxnSpPr>
          <p:spPr bwMode="auto">
            <a:xfrm flipV="1">
              <a:off x="2172" y="959"/>
              <a:ext cx="372" cy="18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0" name="AutoShape 47"/>
            <p:cNvCxnSpPr>
              <a:cxnSpLocks noChangeShapeType="1"/>
              <a:stCxn id="32" idx="3"/>
              <a:endCxn id="36" idx="1"/>
            </p:cNvCxnSpPr>
            <p:nvPr/>
          </p:nvCxnSpPr>
          <p:spPr bwMode="auto">
            <a:xfrm>
              <a:off x="3079" y="959"/>
              <a:ext cx="690" cy="45"/>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1" name="AutoShape 48"/>
            <p:cNvCxnSpPr>
              <a:cxnSpLocks noChangeShapeType="1"/>
              <a:stCxn id="33" idx="3"/>
              <a:endCxn id="32" idx="0"/>
            </p:cNvCxnSpPr>
            <p:nvPr/>
          </p:nvCxnSpPr>
          <p:spPr bwMode="auto">
            <a:xfrm>
              <a:off x="2399" y="369"/>
              <a:ext cx="413" cy="413"/>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2" name="AutoShape 49"/>
            <p:cNvCxnSpPr>
              <a:cxnSpLocks noChangeShapeType="1"/>
              <a:stCxn id="35" idx="3"/>
              <a:endCxn id="31" idx="1"/>
            </p:cNvCxnSpPr>
            <p:nvPr/>
          </p:nvCxnSpPr>
          <p:spPr bwMode="auto">
            <a:xfrm>
              <a:off x="3714" y="369"/>
              <a:ext cx="554" cy="91"/>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3" name="AutoShape 50"/>
            <p:cNvCxnSpPr>
              <a:cxnSpLocks noChangeShapeType="1"/>
              <a:stCxn id="36" idx="3"/>
              <a:endCxn id="31" idx="2"/>
            </p:cNvCxnSpPr>
            <p:nvPr/>
          </p:nvCxnSpPr>
          <p:spPr bwMode="auto">
            <a:xfrm flipV="1">
              <a:off x="4304" y="636"/>
              <a:ext cx="232" cy="368"/>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4" name="AutoShape 51"/>
            <p:cNvCxnSpPr>
              <a:cxnSpLocks noChangeShapeType="1"/>
              <a:stCxn id="35" idx="2"/>
              <a:endCxn id="36" idx="1"/>
            </p:cNvCxnSpPr>
            <p:nvPr/>
          </p:nvCxnSpPr>
          <p:spPr bwMode="auto">
            <a:xfrm>
              <a:off x="3447" y="545"/>
              <a:ext cx="322" cy="459"/>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5" name="AutoShape 52"/>
            <p:cNvCxnSpPr>
              <a:cxnSpLocks noChangeShapeType="1"/>
              <a:stCxn id="33" idx="3"/>
              <a:endCxn id="35" idx="1"/>
            </p:cNvCxnSpPr>
            <p:nvPr/>
          </p:nvCxnSpPr>
          <p:spPr bwMode="auto">
            <a:xfrm>
              <a:off x="2399" y="369"/>
              <a:ext cx="780" cy="0"/>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cxnSp>
          <p:nvCxnSpPr>
            <p:cNvPr id="46" name="AutoShape 53"/>
            <p:cNvCxnSpPr>
              <a:cxnSpLocks noChangeShapeType="1"/>
              <a:stCxn id="33" idx="2"/>
              <a:endCxn id="34" idx="0"/>
            </p:cNvCxnSpPr>
            <p:nvPr/>
          </p:nvCxnSpPr>
          <p:spPr bwMode="auto">
            <a:xfrm flipH="1">
              <a:off x="1905" y="545"/>
              <a:ext cx="227" cy="418"/>
            </a:xfrm>
            <a:prstGeom prst="straightConnector1">
              <a:avLst/>
            </a:prstGeom>
            <a:noFill/>
            <a:ln w="28575">
              <a:solidFill>
                <a:schemeClr val="bg1"/>
              </a:solidFill>
              <a:round/>
              <a:headEnd/>
              <a:tailEnd/>
            </a:ln>
            <a:effectLst>
              <a:outerShdw blurRad="44450" dist="27940" dir="5400000" algn="ctr">
                <a:srgbClr val="000000">
                  <a:alpha val="32000"/>
                </a:srgbClr>
              </a:outerShdw>
            </a:effectLst>
            <a:sp3d>
              <a:bevelT w="190500" h="38100"/>
            </a:sp3d>
          </p:spPr>
        </p:cxnSp>
      </p:grpSp>
      <p:sp>
        <p:nvSpPr>
          <p:cNvPr id="47" name="矩形 46"/>
          <p:cNvSpPr/>
          <p:nvPr/>
        </p:nvSpPr>
        <p:spPr>
          <a:xfrm>
            <a:off x="647017" y="5525124"/>
            <a:ext cx="10419172" cy="707886"/>
          </a:xfrm>
          <a:prstGeom prst="rect">
            <a:avLst/>
          </a:prstGeom>
        </p:spPr>
        <p:txBody>
          <a:bodyPr wrap="square">
            <a:spAutoFit/>
          </a:bodyPr>
          <a:lstStyle/>
          <a:p>
            <a:pPr lvl="0"/>
            <a:r>
              <a:rPr lang="en-US" altLang="zh-CN" sz="2000" kern="100" dirty="0">
                <a:solidFill>
                  <a:prstClr val="black"/>
                </a:solidFill>
                <a:latin typeface="Arial" panose="020B0604020202020204" pitchFamily="34" charset="0"/>
                <a:ea typeface="宋体" panose="02010600030101010101" pitchFamily="2" charset="-122"/>
                <a:cs typeface="Arial" panose="020B0604020202020204" pitchFamily="34" charset="0"/>
              </a:rPr>
              <a:t>From abstraction point of view, SOA (service-oriented architecture) consists of a set of services and the relationships between them.</a:t>
            </a:r>
          </a:p>
        </p:txBody>
      </p:sp>
      <p:pic>
        <p:nvPicPr>
          <p:cNvPr id="2" name="图片 1"/>
          <p:cNvPicPr>
            <a:picLocks noChangeAspect="1"/>
          </p:cNvPicPr>
          <p:nvPr/>
        </p:nvPicPr>
        <p:blipFill>
          <a:blip r:embed="rId3"/>
          <a:stretch>
            <a:fillRect/>
          </a:stretch>
        </p:blipFill>
        <p:spPr>
          <a:xfrm>
            <a:off x="7291059" y="1723869"/>
            <a:ext cx="4536180" cy="3270886"/>
          </a:xfrm>
          <a:prstGeom prst="rect">
            <a:avLst/>
          </a:prstGeom>
        </p:spPr>
      </p:pic>
    </p:spTree>
    <p:extLst>
      <p:ext uri="{BB962C8B-B14F-4D97-AF65-F5344CB8AC3E}">
        <p14:creationId xmlns:p14="http://schemas.microsoft.com/office/powerpoint/2010/main" val="356986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84802"/>
          </a:xfrm>
        </p:spPr>
        <p:txBody>
          <a:bodyPr>
            <a:normAutofit/>
          </a:bodyPr>
          <a:lstStyle/>
          <a:p>
            <a:r>
              <a:rPr lang="en-US" altLang="zh-CN" b="1" dirty="0">
                <a:solidFill>
                  <a:srgbClr val="C00000"/>
                </a:solidFill>
                <a:effectLst>
                  <a:outerShdw blurRad="38100" dist="38100" dir="2700000" algn="tl">
                    <a:srgbClr val="000000">
                      <a:alpha val="43137"/>
                    </a:srgbClr>
                  </a:outerShdw>
                </a:effectLst>
              </a:rPr>
              <a:t>Microservice architecture</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6911788" y="1844049"/>
            <a:ext cx="4885765" cy="2553916"/>
          </a:xfrm>
        </p:spPr>
        <p:txBody>
          <a:bodyPr>
            <a:normAutofit/>
          </a:bodyPr>
          <a:lstStyle/>
          <a:p>
            <a:pPr marL="0" indent="0">
              <a:buClr>
                <a:srgbClr val="C00000"/>
              </a:buClr>
              <a:buNone/>
            </a:pPr>
            <a:r>
              <a:rPr lang="en-US" altLang="zh-CN" sz="2000" b="1" dirty="0">
                <a:solidFill>
                  <a:srgbClr val="C00000"/>
                </a:solidFill>
              </a:rPr>
              <a:t>Microservice architecture </a:t>
            </a:r>
            <a:r>
              <a:rPr lang="en-US" altLang="zh-CN" sz="2000" dirty="0"/>
              <a:t>– a variant of the service-oriented architecture (SOA) structural style – </a:t>
            </a:r>
            <a:r>
              <a:rPr lang="en-US" altLang="zh-CN" sz="2000" b="1" i="1" dirty="0">
                <a:solidFill>
                  <a:srgbClr val="002060"/>
                </a:solidFill>
              </a:rPr>
              <a:t>arranges an application as a collection of loosely-coupled services</a:t>
            </a:r>
            <a:r>
              <a:rPr lang="en-US" altLang="zh-CN" sz="2000" dirty="0"/>
              <a:t>. In a microservices architecture, </a:t>
            </a:r>
            <a:r>
              <a:rPr lang="en-US" altLang="zh-CN" sz="2000" b="1" i="1" dirty="0">
                <a:solidFill>
                  <a:srgbClr val="C00000"/>
                </a:solidFill>
              </a:rPr>
              <a:t>services</a:t>
            </a:r>
            <a:r>
              <a:rPr lang="en-US" altLang="zh-CN" sz="2000" dirty="0"/>
              <a:t> are </a:t>
            </a:r>
            <a:r>
              <a:rPr lang="en-US" altLang="zh-CN" sz="2000" b="1" i="1" dirty="0">
                <a:solidFill>
                  <a:srgbClr val="002060"/>
                </a:solidFill>
              </a:rPr>
              <a:t>fine-grained</a:t>
            </a:r>
            <a:r>
              <a:rPr lang="en-US" altLang="zh-CN" sz="2000" dirty="0"/>
              <a:t> and the protocols are </a:t>
            </a:r>
            <a:r>
              <a:rPr lang="en-US" altLang="zh-CN" sz="2000" b="1" i="1" dirty="0">
                <a:solidFill>
                  <a:srgbClr val="002060"/>
                </a:solidFill>
              </a:rPr>
              <a:t>lightweight</a:t>
            </a:r>
            <a:r>
              <a:rPr lang="en-US" altLang="zh-CN" sz="2000" dirty="0"/>
              <a:t> [wiki].</a:t>
            </a:r>
          </a:p>
        </p:txBody>
      </p:sp>
      <p:sp>
        <p:nvSpPr>
          <p:cNvPr id="4" name="TextBox 3">
            <a:extLst>
              <a:ext uri="{FF2B5EF4-FFF2-40B4-BE49-F238E27FC236}">
                <a16:creationId xmlns:a16="http://schemas.microsoft.com/office/drawing/2014/main" id="{0207D97A-0A2A-EBBE-9A23-3CFB7E982191}"/>
              </a:ext>
            </a:extLst>
          </p:cNvPr>
          <p:cNvSpPr txBox="1"/>
          <p:nvPr/>
        </p:nvSpPr>
        <p:spPr>
          <a:xfrm>
            <a:off x="601754" y="4556195"/>
            <a:ext cx="10988489" cy="1754326"/>
          </a:xfrm>
          <a:prstGeom prst="rect">
            <a:avLst/>
          </a:prstGeom>
          <a:solidFill>
            <a:schemeClr val="bg1"/>
          </a:solidFill>
          <a:ln>
            <a:solidFill>
              <a:schemeClr val="accent1"/>
            </a:solidFill>
          </a:ln>
        </p:spPr>
        <p:txBody>
          <a:bodyPr wrap="square" rtlCol="0">
            <a:spAutoFit/>
          </a:bodyPr>
          <a:lstStyle/>
          <a:p>
            <a:pPr>
              <a:buClr>
                <a:srgbClr val="C00000"/>
              </a:buClr>
              <a:buFont typeface="Wingdings" panose="05000000000000000000" pitchFamily="2" charset="2"/>
              <a:buChar char="p"/>
            </a:pPr>
            <a:r>
              <a:rPr lang="en-US" altLang="zh-CN" sz="1800" dirty="0"/>
              <a:t>In 2014, </a:t>
            </a:r>
            <a:r>
              <a:rPr lang="en-US" altLang="zh-CN" sz="1800" b="1" i="1" dirty="0">
                <a:solidFill>
                  <a:srgbClr val="C00000"/>
                </a:solidFill>
              </a:rPr>
              <a:t>Martin Fowler </a:t>
            </a:r>
            <a:r>
              <a:rPr lang="en-US" altLang="zh-CN" sz="1800" dirty="0"/>
              <a:t>&amp; </a:t>
            </a:r>
            <a:r>
              <a:rPr lang="en-US" altLang="zh-CN" sz="1800" b="1" i="1" dirty="0">
                <a:solidFill>
                  <a:srgbClr val="C00000"/>
                </a:solidFill>
              </a:rPr>
              <a:t>James Lewis</a:t>
            </a:r>
            <a:r>
              <a:rPr lang="en-US" altLang="zh-CN" sz="1800" dirty="0"/>
              <a:t>, introduced the concept of microservices, defining them as small services composed of a single application with its own </a:t>
            </a:r>
            <a:r>
              <a:rPr lang="en-US" altLang="zh-CN" sz="1800" b="1" i="1" dirty="0">
                <a:solidFill>
                  <a:srgbClr val="002060"/>
                </a:solidFill>
              </a:rPr>
              <a:t>processes </a:t>
            </a:r>
            <a:r>
              <a:rPr lang="en-US" altLang="zh-CN" sz="1800" dirty="0"/>
              <a:t>and </a:t>
            </a:r>
            <a:r>
              <a:rPr lang="en-US" altLang="zh-CN" sz="1800" b="1" i="1" dirty="0">
                <a:solidFill>
                  <a:srgbClr val="002060"/>
                </a:solidFill>
              </a:rPr>
              <a:t>lightweight</a:t>
            </a:r>
            <a:r>
              <a:rPr lang="en-US" altLang="zh-CN" sz="1800" dirty="0"/>
              <a:t> processing, which are designed according to business functions, deployed in a fully automated manner, and communicate with other services using </a:t>
            </a:r>
            <a:r>
              <a:rPr lang="en-US" altLang="zh-CN" sz="1800" b="1" i="1" dirty="0">
                <a:solidFill>
                  <a:srgbClr val="FF0000"/>
                </a:solidFill>
              </a:rPr>
              <a:t>HTTP APIs</a:t>
            </a:r>
            <a:r>
              <a:rPr lang="en-US" altLang="zh-CN" sz="1800" dirty="0"/>
              <a:t>. At the same time the service will use a </a:t>
            </a:r>
            <a:r>
              <a:rPr lang="en-US" altLang="zh-CN" sz="1800" b="1" i="1" dirty="0">
                <a:solidFill>
                  <a:srgbClr val="002060"/>
                </a:solidFill>
              </a:rPr>
              <a:t>centralized management </a:t>
            </a:r>
            <a:r>
              <a:rPr lang="en-US" altLang="zh-CN" sz="1800" dirty="0"/>
              <a:t>(e.g. </a:t>
            </a:r>
            <a:r>
              <a:rPr lang="en-US" altLang="zh-CN" sz="1800" b="1" i="1" dirty="0">
                <a:solidFill>
                  <a:srgbClr val="002060"/>
                </a:solidFill>
              </a:rPr>
              <a:t>Docker</a:t>
            </a:r>
            <a:r>
              <a:rPr lang="en-US" altLang="zh-CN" sz="1800" dirty="0"/>
              <a:t>) capability at minimal scale, and the service can be implemented in different programming languages and components such as databases - </a:t>
            </a:r>
            <a:r>
              <a:rPr lang="en-US" altLang="zh-CN" sz="1800" i="1" dirty="0">
                <a:solidFill>
                  <a:srgbClr val="0070C0"/>
                </a:solidFill>
                <a:hlinkClick r:id="rId2"/>
              </a:rPr>
              <a:t>https://microservices.io/</a:t>
            </a:r>
            <a:r>
              <a:rPr lang="zh-CN" altLang="en-US" sz="1800" i="1" dirty="0">
                <a:solidFill>
                  <a:srgbClr val="0070C0"/>
                </a:solidFill>
              </a:rPr>
              <a:t>， </a:t>
            </a:r>
            <a:r>
              <a:rPr lang="en-US" altLang="zh-CN" sz="1800" i="1" dirty="0">
                <a:solidFill>
                  <a:srgbClr val="0070C0"/>
                </a:solidFill>
              </a:rPr>
              <a:t>https://martinfowler.com/articles/microservices.html</a:t>
            </a:r>
            <a:endParaRPr lang="zh-CN" altLang="en-US" sz="1800" i="1" dirty="0">
              <a:solidFill>
                <a:srgbClr val="0070C0"/>
              </a:solidFill>
            </a:endParaRPr>
          </a:p>
        </p:txBody>
      </p:sp>
      <p:sp>
        <p:nvSpPr>
          <p:cNvPr id="5" name="Rectangle 4">
            <a:extLst>
              <a:ext uri="{FF2B5EF4-FFF2-40B4-BE49-F238E27FC236}">
                <a16:creationId xmlns:a16="http://schemas.microsoft.com/office/drawing/2014/main" id="{EA9104FA-AD1F-246F-FE4F-3B44F607ACE2}"/>
              </a:ext>
            </a:extLst>
          </p:cNvPr>
          <p:cNvSpPr/>
          <p:nvPr/>
        </p:nvSpPr>
        <p:spPr>
          <a:xfrm>
            <a:off x="8068235" y="7351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Picture 5">
            <a:extLst>
              <a:ext uri="{FF2B5EF4-FFF2-40B4-BE49-F238E27FC236}">
                <a16:creationId xmlns:a16="http://schemas.microsoft.com/office/drawing/2014/main" id="{7DB85389-C2FC-F8B4-683B-EE73C4A4C9F8}"/>
              </a:ext>
            </a:extLst>
          </p:cNvPr>
          <p:cNvPicPr>
            <a:picLocks noChangeAspect="1"/>
          </p:cNvPicPr>
          <p:nvPr/>
        </p:nvPicPr>
        <p:blipFill>
          <a:blip r:embed="rId3"/>
          <a:stretch>
            <a:fillRect/>
          </a:stretch>
        </p:blipFill>
        <p:spPr>
          <a:xfrm>
            <a:off x="1013011" y="1308158"/>
            <a:ext cx="5548759" cy="3018435"/>
          </a:xfrm>
          <a:prstGeom prst="rect">
            <a:avLst/>
          </a:prstGeom>
          <a:ln>
            <a:solidFill>
              <a:srgbClr val="FF0000"/>
            </a:solidFill>
          </a:ln>
        </p:spPr>
      </p:pic>
    </p:spTree>
    <p:extLst>
      <p:ext uri="{BB962C8B-B14F-4D97-AF65-F5344CB8AC3E}">
        <p14:creationId xmlns:p14="http://schemas.microsoft.com/office/powerpoint/2010/main" val="3117989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BD4E-7014-0FF6-33E7-0107CCA51084}"/>
              </a:ext>
            </a:extLst>
          </p:cNvPr>
          <p:cNvSpPr>
            <a:spLocks noGrp="1"/>
          </p:cNvSpPr>
          <p:nvPr>
            <p:ph type="title"/>
          </p:nvPr>
        </p:nvSpPr>
        <p:spPr/>
        <p:txBody>
          <a:bodyPr/>
          <a:lstStyle/>
          <a:p>
            <a:r>
              <a:rPr lang="en-US" sz="4800" b="1" dirty="0">
                <a:solidFill>
                  <a:srgbClr val="C00000"/>
                </a:solidFill>
                <a:effectLst>
                  <a:outerShdw blurRad="38100" dist="38100" dir="2700000" algn="tl">
                    <a:srgbClr val="000000">
                      <a:alpha val="43137"/>
                    </a:srgbClr>
                  </a:outerShdw>
                </a:effectLst>
                <a:latin typeface="Arial Narrow" panose="020B0606020202030204" pitchFamily="34" charset="0"/>
              </a:rPr>
              <a:t>Advantages of Microservices</a:t>
            </a:r>
            <a:br>
              <a:rPr lang="en-US" sz="4000" b="1" dirty="0">
                <a:solidFill>
                  <a:srgbClr val="C00000"/>
                </a:solidFill>
                <a:effectLst>
                  <a:outerShdw blurRad="38100" dist="38100" dir="2700000" algn="tl">
                    <a:srgbClr val="000000">
                      <a:alpha val="43137"/>
                    </a:srgbClr>
                  </a:outerShdw>
                </a:effectLst>
                <a:latin typeface="Arial Narrow" panose="020B0606020202030204" pitchFamily="34" charset="0"/>
              </a:rPr>
            </a:br>
            <a:endParaRPr lang="LID4096" sz="4000"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FAAA4A07-5AEC-249A-1851-E8DE739E4DEE}"/>
              </a:ext>
            </a:extLst>
          </p:cNvPr>
          <p:cNvSpPr>
            <a:spLocks noGrp="1"/>
          </p:cNvSpPr>
          <p:nvPr>
            <p:ph idx="1"/>
          </p:nvPr>
        </p:nvSpPr>
        <p:spPr>
          <a:xfrm>
            <a:off x="542365" y="1690688"/>
            <a:ext cx="10515600" cy="4351338"/>
          </a:xfrm>
        </p:spPr>
        <p:txBody>
          <a:bodyPr/>
          <a:lstStyle/>
          <a:p>
            <a:pPr marL="360000" indent="-360000" algn="l">
              <a:buBlip>
                <a:blip r:embed="rId2"/>
              </a:buBlip>
            </a:pPr>
            <a:r>
              <a:rPr lang="en-US" sz="3200" dirty="0"/>
              <a:t>Microservices Are Easier to Build and Enhance</a:t>
            </a:r>
          </a:p>
          <a:p>
            <a:pPr marL="360000" indent="-360000" algn="l">
              <a:buBlip>
                <a:blip r:embed="rId2"/>
              </a:buBlip>
            </a:pPr>
            <a:r>
              <a:rPr lang="en-US" sz="3200" dirty="0"/>
              <a:t>Microservices Are Easier to Deploy</a:t>
            </a:r>
          </a:p>
          <a:p>
            <a:pPr marL="360000" indent="-360000" algn="l">
              <a:buBlip>
                <a:blip r:embed="rId2"/>
              </a:buBlip>
            </a:pPr>
            <a:r>
              <a:rPr lang="en-US" sz="3200" dirty="0"/>
              <a:t>Microservices Are Easier to Maintain, Troubleshoot, and Extend</a:t>
            </a:r>
          </a:p>
          <a:p>
            <a:pPr marL="360000" indent="-360000" algn="l">
              <a:buBlip>
                <a:blip r:embed="rId2"/>
              </a:buBlip>
            </a:pPr>
            <a:r>
              <a:rPr lang="en-US" sz="3200" dirty="0"/>
              <a:t>Microservices Simplify Cross-Team Coordination</a:t>
            </a:r>
          </a:p>
          <a:p>
            <a:pPr marL="360000" indent="-360000" algn="l">
              <a:buBlip>
                <a:blip r:embed="rId2"/>
              </a:buBlip>
            </a:pPr>
            <a:r>
              <a:rPr lang="en-US" sz="3200" dirty="0"/>
              <a:t>Microservices Deliver Performance and Scale</a:t>
            </a:r>
          </a:p>
          <a:p>
            <a:pPr marL="360000" indent="-360000" algn="l">
              <a:buBlip>
                <a:blip r:embed="rId2"/>
              </a:buBlip>
            </a:pPr>
            <a:r>
              <a:rPr lang="en-US" sz="3200" dirty="0"/>
              <a:t>Microservices Simplify Real-Time Processing</a:t>
            </a:r>
          </a:p>
          <a:p>
            <a:endParaRPr lang="LID4096" dirty="0"/>
          </a:p>
        </p:txBody>
      </p:sp>
    </p:spTree>
    <p:extLst>
      <p:ext uri="{BB962C8B-B14F-4D97-AF65-F5344CB8AC3E}">
        <p14:creationId xmlns:p14="http://schemas.microsoft.com/office/powerpoint/2010/main" val="2890074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latin typeface="Arial Narrow" panose="020B0606020202030204" pitchFamily="34" charset="0"/>
              </a:rPr>
              <a:t>Dynamic Architecture </a:t>
            </a:r>
            <a:br>
              <a:rPr lang="en-US" altLang="zh-CN" b="1" dirty="0">
                <a:latin typeface="Arial Narrow" panose="020B0606020202030204" pitchFamily="34" charset="0"/>
              </a:rPr>
            </a:br>
            <a:r>
              <a:rPr lang="zh-CN" altLang="en-US" sz="3200" b="1" dirty="0">
                <a:solidFill>
                  <a:srgbClr val="002060"/>
                </a:solidFill>
                <a:effectLst>
                  <a:outerShdw blurRad="38100" dist="38100" dir="2700000" algn="tl">
                    <a:srgbClr val="000000">
                      <a:alpha val="43137"/>
                    </a:srgbClr>
                  </a:outerShdw>
                </a:effectLst>
                <a:latin typeface="Arial Narrow" panose="020B0606020202030204" pitchFamily="34" charset="0"/>
              </a:rPr>
              <a:t>动态架构</a:t>
            </a:r>
            <a:endParaRPr lang="en-US" altLang="zh-CN" sz="3200" b="1"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3" name="内容占位符 2"/>
          <p:cNvSpPr>
            <a:spLocks noGrp="1"/>
          </p:cNvSpPr>
          <p:nvPr>
            <p:ph idx="1"/>
          </p:nvPr>
        </p:nvSpPr>
        <p:spPr>
          <a:xfrm>
            <a:off x="740779" y="1825625"/>
            <a:ext cx="10190457" cy="4351338"/>
          </a:xfrm>
        </p:spPr>
        <p:txBody>
          <a:bodyPr>
            <a:normAutofit/>
          </a:bodyPr>
          <a:lstStyle/>
          <a:p>
            <a:pPr>
              <a:buClr>
                <a:srgbClr val="C00000"/>
              </a:buClr>
              <a:buFont typeface="Wingdings" panose="05000000000000000000" pitchFamily="2" charset="2"/>
              <a:buChar char="l"/>
            </a:pPr>
            <a:r>
              <a:rPr lang="zh-CN" altLang="en-US" b="1" dirty="0"/>
              <a:t>“</a:t>
            </a:r>
            <a:r>
              <a:rPr lang="en-US" altLang="zh-CN" b="1" dirty="0">
                <a:solidFill>
                  <a:srgbClr val="C00000"/>
                </a:solidFill>
                <a:effectLst>
                  <a:outerShdw blurRad="38100" dist="38100" dir="2700000" algn="tl">
                    <a:srgbClr val="000000">
                      <a:alpha val="43137"/>
                    </a:srgbClr>
                  </a:outerShdw>
                </a:effectLst>
              </a:rPr>
              <a:t>Dynamic Architecture </a:t>
            </a:r>
            <a:r>
              <a:rPr lang="en-US" altLang="zh-CN" dirty="0"/>
              <a:t>refers to the software architecture of a software system with rules of </a:t>
            </a:r>
            <a:r>
              <a:rPr lang="en-US" altLang="zh-CN" b="1" i="1" dirty="0">
                <a:solidFill>
                  <a:srgbClr val="C00000"/>
                </a:solidFill>
              </a:rPr>
              <a:t>evolution</a:t>
            </a:r>
            <a:r>
              <a:rPr lang="en-US" altLang="zh-CN" dirty="0"/>
              <a:t> of its structure /architecture </a:t>
            </a:r>
            <a:r>
              <a:rPr lang="en-US" altLang="zh-CN" b="1" i="1" dirty="0">
                <a:solidFill>
                  <a:srgbClr val="C00000"/>
                </a:solidFill>
              </a:rPr>
              <a:t>during runtime</a:t>
            </a:r>
            <a:r>
              <a:rPr lang="en-US" altLang="zh-CN" dirty="0">
                <a:solidFill>
                  <a:srgbClr val="C00000"/>
                </a:solidFill>
              </a:rPr>
              <a:t>. </a:t>
            </a:r>
            <a:r>
              <a:rPr lang="en-US" altLang="zh-CN" dirty="0"/>
              <a:t>The system’s components and connections can be created and destroyed during runtime according to the rules from design-time</a:t>
            </a:r>
            <a:r>
              <a:rPr lang="en-US" altLang="zh-CN" dirty="0">
                <a:solidFill>
                  <a:srgbClr val="C00000"/>
                </a:solidFill>
              </a:rPr>
              <a:t>†</a:t>
            </a:r>
            <a:r>
              <a:rPr lang="en-US" altLang="zh-CN" sz="2000" b="1" dirty="0">
                <a:solidFill>
                  <a:srgbClr val="002060"/>
                </a:solidFill>
                <a:latin typeface="Arial Narrow" panose="020B0606020202030204" pitchFamily="34" charset="0"/>
              </a:rPr>
              <a:t>. </a:t>
            </a:r>
            <a:r>
              <a:rPr lang="zh-CN" altLang="en-US" sz="2000" b="1" dirty="0">
                <a:latin typeface="Arial Narrow" panose="020B0606020202030204" pitchFamily="34" charset="0"/>
              </a:rPr>
              <a:t>”</a:t>
            </a:r>
            <a:endParaRPr lang="en-US" altLang="zh-CN" sz="2000" b="1" dirty="0"/>
          </a:p>
          <a:p>
            <a:pPr marL="0" indent="0">
              <a:buNone/>
            </a:pPr>
            <a:endParaRPr lang="en-US" altLang="zh-CN" sz="2000" dirty="0">
              <a:solidFill>
                <a:srgbClr val="002060"/>
              </a:solidFill>
              <a:latin typeface="Arial Narrow" panose="020B0606020202030204" pitchFamily="34" charset="0"/>
            </a:endParaRPr>
          </a:p>
          <a:p>
            <a:pPr marL="450900" indent="-342900">
              <a:lnSpc>
                <a:spcPts val="2880"/>
              </a:lnSpc>
              <a:buClr>
                <a:srgbClr val="C00000"/>
              </a:buClr>
              <a:buFont typeface="Arial Narrow" panose="020B0606020202030204" pitchFamily="34" charset="0"/>
              <a:buChar char="†"/>
            </a:pPr>
            <a:r>
              <a:rPr lang="en-US" altLang="zh-CN" sz="2000" dirty="0">
                <a:solidFill>
                  <a:srgbClr val="002060"/>
                </a:solidFill>
                <a:latin typeface="Arial Narrow" panose="020B0606020202030204" pitchFamily="34" charset="0"/>
              </a:rPr>
              <a:t>Marek </a:t>
            </a:r>
            <a:r>
              <a:rPr lang="en-US" altLang="zh-CN" sz="2000" dirty="0" err="1">
                <a:solidFill>
                  <a:srgbClr val="002060"/>
                </a:solidFill>
                <a:latin typeface="Arial Narrow" panose="020B0606020202030204" pitchFamily="34" charset="0"/>
              </a:rPr>
              <a:t>Rychly</a:t>
            </a:r>
            <a:r>
              <a:rPr lang="en-US" altLang="zh-CN" sz="2000" dirty="0">
                <a:solidFill>
                  <a:srgbClr val="002060"/>
                </a:solidFill>
                <a:latin typeface="Arial Narrow" panose="020B0606020202030204" pitchFamily="34" charset="0"/>
              </a:rPr>
              <a:t>, “Dynamically Reconfigurable Architectures: An Evolution of Approaches for Preventing Architectural Violations”, Handbook of Research on Architectural Trends in Service-Driven Computing, © 2014 |Pages: 18,DOI: 10.4018/978-1-4666-6178-3.ch002</a:t>
            </a:r>
          </a:p>
          <a:p>
            <a:pPr marL="165150" indent="-514350">
              <a:buFont typeface="+mj-lt"/>
              <a:buAutoNum type="arabicPeriod"/>
            </a:pPr>
            <a:endParaRPr lang="zh-CN" altLang="en-US" b="1" dirty="0"/>
          </a:p>
        </p:txBody>
      </p:sp>
    </p:spTree>
    <p:extLst>
      <p:ext uri="{BB962C8B-B14F-4D97-AF65-F5344CB8AC3E}">
        <p14:creationId xmlns:p14="http://schemas.microsoft.com/office/powerpoint/2010/main" val="316581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42F5-E306-4AB4-8986-C48975A0EBFE}"/>
              </a:ext>
            </a:extLst>
          </p:cNvPr>
          <p:cNvSpPr>
            <a:spLocks noGrp="1"/>
          </p:cNvSpPr>
          <p:nvPr>
            <p:ph type="title"/>
          </p:nvPr>
        </p:nvSpPr>
        <p:spPr/>
        <p:txBody>
          <a:bodyPr/>
          <a:lstStyle/>
          <a:p>
            <a:r>
              <a:rPr lang="en-US" altLang="zh-CN" b="1" dirty="0">
                <a:solidFill>
                  <a:srgbClr val="C00000"/>
                </a:solidFill>
                <a:latin typeface="Arial Narrow" panose="020B0606020202030204" pitchFamily="34" charset="0"/>
              </a:rPr>
              <a:t>Static vs Dynamic Architecture  </a:t>
            </a:r>
            <a:br>
              <a:rPr lang="en-US" altLang="zh-CN" b="1" dirty="0">
                <a:latin typeface="Arial Narrow" panose="020B0606020202030204" pitchFamily="34" charset="0"/>
              </a:rPr>
            </a:br>
            <a:r>
              <a:rPr lang="zh-CN" altLang="en-US" sz="3200" b="1" dirty="0">
                <a:solidFill>
                  <a:srgbClr val="002060"/>
                </a:solidFill>
                <a:effectLst>
                  <a:outerShdw blurRad="38100" dist="38100" dir="2700000" algn="tl">
                    <a:srgbClr val="000000">
                      <a:alpha val="43137"/>
                    </a:srgbClr>
                  </a:outerShdw>
                </a:effectLst>
                <a:latin typeface="Arial Narrow" panose="020B0606020202030204" pitchFamily="34" charset="0"/>
              </a:rPr>
              <a:t>静态架构和动态架构</a:t>
            </a:r>
            <a:endParaRPr lang="LID4096" sz="3200" b="1"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87BCA404-DA37-4377-A74D-CD8CFA421EFF}"/>
              </a:ext>
            </a:extLst>
          </p:cNvPr>
          <p:cNvSpPr>
            <a:spLocks noGrp="1"/>
          </p:cNvSpPr>
          <p:nvPr>
            <p:ph idx="1"/>
          </p:nvPr>
        </p:nvSpPr>
        <p:spPr/>
        <p:txBody>
          <a:bodyPr>
            <a:normAutofit fontScale="92500" lnSpcReduction="10000"/>
          </a:bodyPr>
          <a:lstStyle/>
          <a:p>
            <a:pPr>
              <a:lnSpc>
                <a:spcPct val="107000"/>
              </a:lnSpc>
              <a:spcAft>
                <a:spcPts val="800"/>
              </a:spcAft>
              <a:buFont typeface="Wingdings" panose="05000000000000000000" pitchFamily="2" charset="2"/>
              <a:buChar char="q"/>
            </a:pPr>
            <a:r>
              <a:rPr lang="en-US" sz="2700" b="1" dirty="0">
                <a:solidFill>
                  <a:srgbClr val="C00000"/>
                </a:solidFill>
              </a:rPr>
              <a:t>  Static architecture </a:t>
            </a:r>
            <a:r>
              <a:rPr lang="en-US" sz="2700" dirty="0"/>
              <a:t>is represented by a collection of components that are structured in a component hierarchy. For each component in the hierarchy, its component implementation defines the internal structure in terms of subcomponents and interactions in terms of connections .</a:t>
            </a:r>
            <a:r>
              <a:rPr lang="en-US" sz="2200" dirty="0">
                <a:solidFill>
                  <a:srgbClr val="C00000"/>
                </a:solidFill>
              </a:rPr>
              <a:t>**</a:t>
            </a:r>
            <a:r>
              <a:rPr lang="en-US" sz="2700" dirty="0"/>
              <a:t> </a:t>
            </a:r>
          </a:p>
          <a:p>
            <a:pPr>
              <a:lnSpc>
                <a:spcPct val="107000"/>
              </a:lnSpc>
              <a:spcAft>
                <a:spcPts val="800"/>
              </a:spcAft>
              <a:buFont typeface="Wingdings" panose="05000000000000000000" pitchFamily="2" charset="2"/>
              <a:buChar char="q"/>
            </a:pPr>
            <a:r>
              <a:rPr lang="en-US" sz="2700" dirty="0"/>
              <a:t> “</a:t>
            </a:r>
            <a:r>
              <a:rPr lang="en-US" sz="2700" b="1" dirty="0">
                <a:solidFill>
                  <a:srgbClr val="C00000"/>
                </a:solidFill>
              </a:rPr>
              <a:t>Dynamic architecture </a:t>
            </a:r>
            <a:r>
              <a:rPr lang="en-US" sz="2700" dirty="0"/>
              <a:t>is represented by a collection of component and connection </a:t>
            </a:r>
            <a:r>
              <a:rPr lang="en-US" sz="2700" b="1" dirty="0">
                <a:solidFill>
                  <a:srgbClr val="C00000"/>
                </a:solidFill>
              </a:rPr>
              <a:t>configurations</a:t>
            </a:r>
            <a:r>
              <a:rPr lang="en-US" sz="2700" dirty="0"/>
              <a:t> that are controlled by modes. Modes effectively represent </a:t>
            </a:r>
            <a:r>
              <a:rPr lang="en-US" sz="2700" b="1" dirty="0">
                <a:solidFill>
                  <a:srgbClr val="C00000"/>
                </a:solidFill>
              </a:rPr>
              <a:t>operational modes </a:t>
            </a:r>
            <a:r>
              <a:rPr lang="en-US" sz="2700" dirty="0"/>
              <a:t>and fault tolerant configurations of both software and hardware, as well as modal behavior of individual components</a:t>
            </a:r>
            <a:r>
              <a:rPr lang="en-US" sz="2200" dirty="0">
                <a:solidFill>
                  <a:srgbClr val="C00000"/>
                </a:solidFill>
              </a:rPr>
              <a:t>.”**</a:t>
            </a:r>
            <a:endParaRPr lang="en-US" sz="2700" dirty="0">
              <a:solidFill>
                <a:srgbClr val="C00000"/>
              </a:solidFill>
            </a:endParaRPr>
          </a:p>
          <a:p>
            <a:pPr marL="0" indent="0">
              <a:buNone/>
            </a:pPr>
            <a:r>
              <a:rPr lang="en-US" sz="1900" dirty="0">
                <a:solidFill>
                  <a:srgbClr val="C00000"/>
                </a:solidFill>
                <a:effectLst/>
                <a:latin typeface="Helvetica" panose="020B0604020202020204" pitchFamily="34" charset="0"/>
                <a:ea typeface="DengXian" panose="02010600030101010101" pitchFamily="2" charset="-122"/>
                <a:cs typeface="Times New Roman" panose="02020603050405020304" pitchFamily="18" charset="0"/>
              </a:rPr>
              <a:t>**</a:t>
            </a:r>
            <a:r>
              <a:rPr lang="en-US" sz="1800" dirty="0">
                <a:solidFill>
                  <a:srgbClr val="0070C0"/>
                </a:solidFill>
                <a:effectLst/>
                <a:latin typeface="Helvetica" panose="020B0604020202020204" pitchFamily="34" charset="0"/>
                <a:ea typeface="DengXian" panose="02010600030101010101" pitchFamily="2" charset="-122"/>
                <a:cs typeface="Times New Roman" panose="02020603050405020304" pitchFamily="18" charset="0"/>
              </a:rPr>
              <a:t> Mark Richards, </a:t>
            </a:r>
            <a:r>
              <a:rPr lang="en-US" altLang="zh-CN" sz="1800" dirty="0">
                <a:solidFill>
                  <a:srgbClr val="0070C0"/>
                </a:solidFill>
                <a:effectLst/>
                <a:latin typeface="Helvetica" panose="020B0604020202020204" pitchFamily="34" charset="0"/>
                <a:ea typeface="DengXian" panose="02010600030101010101" pitchFamily="2" charset="-122"/>
                <a:cs typeface="Helvetica" panose="020B0604020202020204" pitchFamily="34" charset="0"/>
              </a:rPr>
              <a:t>“</a:t>
            </a:r>
            <a:r>
              <a:rPr lang="en-US" sz="1800" i="1" dirty="0">
                <a:solidFill>
                  <a:srgbClr val="0070C0"/>
                </a:solidFill>
                <a:effectLst/>
                <a:latin typeface="Helvetica" panose="020B0604020202020204" pitchFamily="34" charset="0"/>
                <a:ea typeface="DengXian" panose="02010600030101010101" pitchFamily="2" charset="-122"/>
                <a:cs typeface="Times New Roman" panose="02020603050405020304" pitchFamily="18" charset="0"/>
              </a:rPr>
              <a:t>Software Architecture Patterns”, </a:t>
            </a:r>
            <a:r>
              <a:rPr lang="en-US" sz="1800" i="1" dirty="0" err="1">
                <a:solidFill>
                  <a:srgbClr val="0070C0"/>
                </a:solidFill>
                <a:effectLst/>
                <a:latin typeface="Helvetica" panose="020B0604020202020204" pitchFamily="34" charset="0"/>
                <a:ea typeface="DengXian" panose="02010600030101010101" pitchFamily="2" charset="-122"/>
                <a:cs typeface="Times New Roman" panose="02020603050405020304" pitchFamily="18" charset="0"/>
              </a:rPr>
              <a:t>ebook</a:t>
            </a:r>
            <a:r>
              <a:rPr lang="en-US" sz="1800" i="1" dirty="0">
                <a:solidFill>
                  <a:srgbClr val="0070C0"/>
                </a:solidFill>
                <a:effectLst/>
                <a:latin typeface="Helvetica" panose="020B0604020202020204" pitchFamily="34" charset="0"/>
                <a:ea typeface="DengXian" panose="02010600030101010101" pitchFamily="2" charset="-122"/>
                <a:cs typeface="Times New Roman" panose="02020603050405020304" pitchFamily="18" charset="0"/>
              </a:rPr>
              <a:t>, https://www.oreilly.com/library/view/model-based-engineering-with/9780133132922/ch09.html, Jan. 2022.</a:t>
            </a:r>
            <a:r>
              <a:rPr lang="en-US" sz="1800" i="1"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rPr>
              <a:t> </a:t>
            </a:r>
            <a:endParaRPr lang="LID4096" dirty="0">
              <a:solidFill>
                <a:srgbClr val="0070C0"/>
              </a:solidFill>
            </a:endParaRPr>
          </a:p>
        </p:txBody>
      </p:sp>
    </p:spTree>
    <p:extLst>
      <p:ext uri="{BB962C8B-B14F-4D97-AF65-F5344CB8AC3E}">
        <p14:creationId xmlns:p14="http://schemas.microsoft.com/office/powerpoint/2010/main" val="262185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Reference</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843554"/>
            <a:ext cx="10762129" cy="4351338"/>
          </a:xfrm>
        </p:spPr>
        <p:txBody>
          <a:bodyPr>
            <a:normAutofit fontScale="85000" lnSpcReduction="20000"/>
          </a:bodyPr>
          <a:lstStyle/>
          <a:p>
            <a:pPr marL="0" indent="0">
              <a:lnSpc>
                <a:spcPct val="100000"/>
              </a:lnSpc>
              <a:spcAft>
                <a:spcPts val="600"/>
              </a:spcAft>
              <a:buClr>
                <a:srgbClr val="C00000"/>
              </a:buClr>
              <a:buNone/>
            </a:pPr>
            <a:r>
              <a:rPr lang="en-US" dirty="0">
                <a:solidFill>
                  <a:srgbClr val="C00000"/>
                </a:solidFill>
                <a:latin typeface="Aharoni" panose="02010803020104030203" pitchFamily="2" charset="-79"/>
                <a:cs typeface="Aharoni" panose="02010803020104030203" pitchFamily="2" charset="-79"/>
              </a:rPr>
              <a:t>[1]</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Haikuan Li, </a:t>
            </a:r>
            <a:r>
              <a:rPr lang="en-US" i="1" u="sng" dirty="0">
                <a:solidFill>
                  <a:srgbClr val="0070C0"/>
                </a:solidFill>
                <a:latin typeface="SketchFlow Print" panose="02000000000000000000" pitchFamily="2" charset="0"/>
                <a:cs typeface="Times New Roman" panose="02020603050405020304" pitchFamily="18" charset="0"/>
              </a:rPr>
              <a:t>“Intelligent Dynamic Software Programming”</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the 7th Online International Lecture Series of School of Software, Northwestern Polytechnical Univers</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i</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ty, Xi'an China, 14-15/October/2022</a:t>
            </a:r>
            <a:endParaRPr lang="en-US" altLang="zh-CN" sz="2800" dirty="0">
              <a:solidFill>
                <a:srgbClr val="C00000"/>
              </a:solidFill>
              <a:latin typeface="Aharoni" panose="02010803020104030203" pitchFamily="2" charset="-79"/>
              <a:cs typeface="Aharoni" panose="02010803020104030203" pitchFamily="2" charset="-79"/>
            </a:endParaRPr>
          </a:p>
          <a:p>
            <a:pPr marL="0" indent="0">
              <a:lnSpc>
                <a:spcPct val="100000"/>
              </a:lnSpc>
              <a:spcAft>
                <a:spcPts val="600"/>
              </a:spcAft>
              <a:buClr>
                <a:srgbClr val="C00000"/>
              </a:buClr>
              <a:buNone/>
            </a:pPr>
            <a:r>
              <a:rPr lang="en-US" altLang="zh-CN" sz="2800" dirty="0">
                <a:solidFill>
                  <a:srgbClr val="C00000"/>
                </a:solidFill>
                <a:latin typeface="Aharoni" panose="02010803020104030203" pitchFamily="2" charset="-79"/>
                <a:cs typeface="Aharoni" panose="02010803020104030203" pitchFamily="2" charset="-79"/>
              </a:rPr>
              <a:t>(</a:t>
            </a:r>
            <a:r>
              <a:rPr lang="en-US" altLang="zh-CN" sz="2800" dirty="0">
                <a:solidFill>
                  <a:srgbClr val="C00000"/>
                </a:solidFill>
                <a:latin typeface="Aharoni" panose="020B0604020202020204" pitchFamily="2" charset="-79"/>
                <a:cs typeface="Aharoni" panose="020B0604020202020204" pitchFamily="2" charset="-79"/>
              </a:rPr>
              <a:t>2</a:t>
            </a:r>
            <a:r>
              <a:rPr lang="en-US" altLang="zh-CN" sz="2800" dirty="0">
                <a:solidFill>
                  <a:srgbClr val="C00000"/>
                </a:solidFill>
                <a:latin typeface="Aharoni" panose="02010803020104030203" pitchFamily="2" charset="-79"/>
                <a:cs typeface="Aharoni" panose="02010803020104030203" pitchFamily="2" charset="-79"/>
              </a:rPr>
              <a:t>)</a:t>
            </a:r>
            <a:r>
              <a:rPr lang="en-US" altLang="zh-CN"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Haikuan Li </a:t>
            </a:r>
            <a:r>
              <a:rPr lang="en-US" altLang="zh-CN" i="1" u="sng" dirty="0">
                <a:solidFill>
                  <a:srgbClr val="0070C0"/>
                </a:solidFill>
                <a:latin typeface="SketchFlow Print" panose="02000000000000000000" pitchFamily="2" charset="0"/>
                <a:cs typeface="Times New Roman" panose="02020603050405020304" pitchFamily="18" charset="0"/>
              </a:rPr>
              <a:t>“Software Development of Datafication, Intelligence,    Architecturalization and Intensification”,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Lecture Notes</a:t>
            </a:r>
            <a:r>
              <a:rPr lang="zh-CN" altLang="en-US"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for the Seminar on Leading Software Technology,  Nankai  University, Tianjin, China, Sept 2020 </a:t>
            </a:r>
            <a:endParaRPr lang="en-US" altLang="zh-CN"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spcAft>
                <a:spcPts val="600"/>
              </a:spcAft>
              <a:buClr>
                <a:srgbClr val="C00000"/>
              </a:buClr>
              <a:buNone/>
            </a:pPr>
            <a:r>
              <a:rPr lang="en-US" altLang="zh-CN" sz="2800" dirty="0">
                <a:solidFill>
                  <a:srgbClr val="C00000"/>
                </a:solidFill>
                <a:latin typeface="Aharoni" panose="02010803020104030203" pitchFamily="2" charset="-79"/>
                <a:cs typeface="Aharoni" panose="02010803020104030203" pitchFamily="2" charset="-79"/>
              </a:rPr>
              <a:t>(</a:t>
            </a:r>
            <a:r>
              <a:rPr lang="en-US" altLang="zh-CN" sz="2800" dirty="0">
                <a:solidFill>
                  <a:srgbClr val="C00000"/>
                </a:solidFill>
                <a:latin typeface="Aharoni" panose="020B0604020202020204" pitchFamily="2" charset="-79"/>
                <a:cs typeface="Aharoni" panose="020B0604020202020204" pitchFamily="2" charset="-79"/>
              </a:rPr>
              <a:t>3</a:t>
            </a:r>
            <a:r>
              <a:rPr lang="en-US" altLang="zh-CN" sz="2800" dirty="0">
                <a:solidFill>
                  <a:srgbClr val="C00000"/>
                </a:solidFill>
                <a:latin typeface="Aharoni" panose="02010803020104030203" pitchFamily="2" charset="-79"/>
                <a:cs typeface="Aharoni" panose="02010803020104030203" pitchFamily="2" charset="-79"/>
              </a:rPr>
              <a:t>)</a:t>
            </a:r>
            <a:r>
              <a:rPr lang="en-US" altLang="zh-CN" sz="2800"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Haikuan Li, </a:t>
            </a:r>
            <a:r>
              <a:rPr lang="en-US" altLang="zh-CN" dirty="0" err="1">
                <a:solidFill>
                  <a:schemeClr val="tx1">
                    <a:lumMod val="95000"/>
                    <a:lumOff val="5000"/>
                  </a:schemeClr>
                </a:solidFill>
                <a:latin typeface="SketchFlow Print" panose="02000000000000000000" pitchFamily="2" charset="0"/>
                <a:cs typeface="Times New Roman" panose="02020603050405020304" pitchFamily="18" charset="0"/>
              </a:rPr>
              <a:t>Zhanqiu</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 Dong and </a:t>
            </a:r>
            <a:r>
              <a:rPr lang="en-US" altLang="zh-CN" dirty="0" err="1">
                <a:solidFill>
                  <a:schemeClr val="tx1">
                    <a:lumMod val="95000"/>
                    <a:lumOff val="5000"/>
                  </a:schemeClr>
                </a:solidFill>
                <a:latin typeface="SketchFlow Print" panose="02000000000000000000" pitchFamily="2" charset="0"/>
                <a:cs typeface="Times New Roman" panose="02020603050405020304" pitchFamily="18" charset="0"/>
              </a:rPr>
              <a:t>Yuanrui</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 Wei, </a:t>
            </a:r>
            <a:r>
              <a:rPr lang="en-US" altLang="zh-CN" dirty="0">
                <a:solidFill>
                  <a:srgbClr val="0070C0"/>
                </a:solidFill>
                <a:latin typeface="SketchFlow Print" panose="02000000000000000000" pitchFamily="2" charset="0"/>
                <a:cs typeface="Times New Roman" panose="02020603050405020304" pitchFamily="18" charset="0"/>
              </a:rPr>
              <a:t>“</a:t>
            </a:r>
            <a:r>
              <a:rPr lang="en-US" altLang="zh-CN" i="1" u="sng" dirty="0">
                <a:solidFill>
                  <a:srgbClr val="0070C0"/>
                </a:solidFill>
                <a:latin typeface="SketchFlow Print" panose="02000000000000000000" pitchFamily="2" charset="0"/>
                <a:cs typeface="Times New Roman" panose="02020603050405020304" pitchFamily="18" charset="0"/>
              </a:rPr>
              <a:t>Dynamic Software Programming”,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Computer Engineering Design, 1989-2 </a:t>
            </a:r>
            <a:r>
              <a:rPr lang="en-US" altLang="zh-CN" sz="2400" dirty="0">
                <a:solidFill>
                  <a:schemeClr val="accent2"/>
                </a:solidFill>
                <a:latin typeface="SketchFlow Print" panose="02000000000000000000" pitchFamily="2" charset="0"/>
                <a:cs typeface="Times New Roman" panose="02020603050405020304" pitchFamily="18" charset="0"/>
              </a:rPr>
              <a:t>**</a:t>
            </a:r>
          </a:p>
          <a:p>
            <a:pPr marL="0" indent="0">
              <a:spcAft>
                <a:spcPts val="600"/>
              </a:spcAft>
              <a:buClr>
                <a:srgbClr val="C00000"/>
              </a:buClr>
              <a:buNone/>
            </a:pPr>
            <a:r>
              <a:rPr lang="en-US" altLang="zh-CN" sz="2800" dirty="0">
                <a:solidFill>
                  <a:srgbClr val="C00000"/>
                </a:solidFill>
                <a:latin typeface="Aharoni" panose="02010803020104030203" pitchFamily="2" charset="-79"/>
                <a:cs typeface="Aharoni" panose="02010803020104030203" pitchFamily="2" charset="-79"/>
              </a:rPr>
              <a:t>(</a:t>
            </a:r>
            <a:r>
              <a:rPr lang="en-US" altLang="zh-CN" sz="2800" dirty="0">
                <a:solidFill>
                  <a:srgbClr val="C00000"/>
                </a:solidFill>
                <a:latin typeface="Aharoni" panose="020B0604020202020204" pitchFamily="2" charset="-79"/>
                <a:cs typeface="Aharoni" panose="020B0604020202020204" pitchFamily="2" charset="-79"/>
              </a:rPr>
              <a:t>4</a:t>
            </a:r>
            <a:r>
              <a:rPr lang="en-US" altLang="zh-CN" sz="2800" dirty="0">
                <a:solidFill>
                  <a:srgbClr val="C00000"/>
                </a:solidFill>
                <a:latin typeface="Aharoni" panose="02010803020104030203" pitchFamily="2" charset="-79"/>
                <a:cs typeface="Aharoni" panose="02010803020104030203" pitchFamily="2" charset="-79"/>
              </a:rPr>
              <a:t>)</a:t>
            </a:r>
            <a:r>
              <a:rPr lang="en-US" altLang="zh-CN" sz="2800"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dirty="0">
                <a:solidFill>
                  <a:schemeClr val="tx1">
                    <a:lumMod val="95000"/>
                    <a:lumOff val="5000"/>
                  </a:schemeClr>
                </a:solidFill>
                <a:latin typeface="SketchFlow Print" panose="02000000000000000000"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Claudius Gros</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a:t>
            </a:r>
            <a:r>
              <a:rPr lang="en-US" i="1" u="sng" dirty="0">
                <a:solidFill>
                  <a:srgbClr val="0070C0"/>
                </a:solidFill>
                <a:latin typeface="SketchFlow Print" panose="02000000000000000000" pitchFamily="2" charset="0"/>
                <a:cs typeface="Times New Roman" panose="02020603050405020304" pitchFamily="18" charset="0"/>
              </a:rPr>
              <a:t>”</a:t>
            </a:r>
            <a:r>
              <a:rPr lang="en-US" altLang="zh-CN" i="1" u="sng" dirty="0">
                <a:solidFill>
                  <a:srgbClr val="0070C0"/>
                </a:solidFill>
                <a:latin typeface="SketchFlow Print" panose="02000000000000000000" pitchFamily="2" charset="0"/>
                <a:cs typeface="Times New Roman" panose="02020603050405020304" pitchFamily="18" charset="0"/>
              </a:rPr>
              <a:t>Complex and Adaptive Dynamical Systems”</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a:t>
            </a:r>
            <a:r>
              <a:rPr lang="en-US" dirty="0">
                <a:solidFill>
                  <a:schemeClr val="tx1">
                    <a:lumMod val="95000"/>
                    <a:lumOff val="5000"/>
                  </a:schemeClr>
                </a:solidFill>
                <a:latin typeface="SketchFlow Print" panose="02000000000000000000" pitchFamily="2" charset="0"/>
                <a:cs typeface="Times New Roman" panose="02020603050405020304" pitchFamily="18" charset="0"/>
              </a:rPr>
              <a:t> Springer,4th ed. 2015 </a:t>
            </a:r>
            <a:r>
              <a:rPr lang="zh-CN" altLang="en-US" dirty="0">
                <a:solidFill>
                  <a:schemeClr val="tx1">
                    <a:lumMod val="95000"/>
                    <a:lumOff val="5000"/>
                  </a:schemeClr>
                </a:solidFill>
                <a:latin typeface="SketchFlow Print" panose="02000000000000000000" pitchFamily="2" charset="0"/>
                <a:cs typeface="Times New Roman" panose="02020603050405020304" pitchFamily="18" charset="0"/>
              </a:rPr>
              <a:t> </a:t>
            </a:r>
            <a:endParaRPr lang="en-US" altLang="zh-CN" dirty="0">
              <a:latin typeface="Aharoni" panose="02010803020104030203" pitchFamily="2" charset="-79"/>
              <a:cs typeface="Aharoni" panose="02010803020104030203" pitchFamily="2" charset="-79"/>
            </a:endParaRPr>
          </a:p>
          <a:p>
            <a:pPr marL="0" indent="0">
              <a:spcAft>
                <a:spcPts val="600"/>
              </a:spcAft>
              <a:buClr>
                <a:srgbClr val="C00000"/>
              </a:buClr>
              <a:buNone/>
            </a:pPr>
            <a:endParaRPr lang="en-US" altLang="zh-CN" dirty="0">
              <a:latin typeface="Aharoni" panose="02010803020104030203" pitchFamily="2" charset="-79"/>
              <a:cs typeface="Aharoni" panose="02010803020104030203" pitchFamily="2" charset="-79"/>
            </a:endParaRPr>
          </a:p>
          <a:p>
            <a:pPr marL="0" indent="0">
              <a:spcAft>
                <a:spcPts val="600"/>
              </a:spcAft>
              <a:buClr>
                <a:srgbClr val="C00000"/>
              </a:buClr>
              <a:buNone/>
            </a:pPr>
            <a:r>
              <a:rPr lang="en-US" altLang="zh-CN" dirty="0">
                <a:solidFill>
                  <a:srgbClr val="C00000"/>
                </a:solidFill>
                <a:latin typeface="Aharoni" panose="02010803020104030203" pitchFamily="2" charset="-79"/>
                <a:cs typeface="Aharoni" panose="02010803020104030203" pitchFamily="2" charset="-79"/>
              </a:rPr>
              <a:t>**</a:t>
            </a:r>
            <a:r>
              <a:rPr lang="zh-CN" altLang="en-US" sz="1800" b="0" i="0" strike="noStrike" dirty="0">
                <a:effectLst/>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李海宽</a:t>
            </a:r>
            <a:r>
              <a:rPr lang="en-US" altLang="zh-CN" sz="1800" strike="noStrike" dirty="0">
                <a:latin typeface="Microsoft yahei" panose="020B0503020204020204" pitchFamily="34" charset="-122"/>
                <a:ea typeface="Microsoft yahei" panose="020B0503020204020204" pitchFamily="34" charset="-122"/>
              </a:rPr>
              <a:t>,</a:t>
            </a:r>
            <a:r>
              <a:rPr lang="zh-CN" altLang="en-US" sz="1800" b="0" i="0" strike="noStrike" dirty="0">
                <a:effectLst/>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董占球</a:t>
            </a:r>
            <a:r>
              <a:rPr lang="en-US" altLang="zh-CN" sz="1800" b="0" i="0" dirty="0">
                <a:effectLst/>
                <a:latin typeface="Microsoft yahei" panose="020B0503020204020204" pitchFamily="34" charset="-122"/>
                <a:ea typeface="Microsoft yahei" panose="020B0503020204020204" pitchFamily="34" charset="-122"/>
              </a:rPr>
              <a:t>,</a:t>
            </a:r>
            <a:r>
              <a:rPr lang="zh-CN" altLang="en-US" sz="1800" b="0" i="0" strike="noStrike" dirty="0">
                <a:effectLst/>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魏源瑞</a:t>
            </a:r>
            <a:r>
              <a:rPr lang="en-US" altLang="zh-CN" sz="1800" b="0" i="0" strike="noStrike" dirty="0">
                <a:effectLst/>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a:t>
            </a:r>
            <a:r>
              <a:rPr lang="zh-CN" altLang="en-US" sz="1800" b="0" i="0" strike="noStrike" dirty="0">
                <a:effectLst/>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动态程序设计</a:t>
            </a:r>
            <a:r>
              <a:rPr lang="en-US" altLang="zh-CN" sz="1800" dirty="0">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a:t>
            </a:r>
            <a:r>
              <a:rPr lang="zh-CN" altLang="en-US" sz="1800" b="0" i="0" strike="noStrike" dirty="0">
                <a:effectLst/>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计算机工程与设计</a:t>
            </a:r>
            <a:r>
              <a:rPr lang="en-US" altLang="zh-CN" sz="1800" dirty="0">
                <a:latin typeface="Microsoft yahei" panose="020B0503020204020204" pitchFamily="34" charset="-122"/>
                <a:ea typeface="Microsoft yahei" panose="020B0503020204020204" pitchFamily="34" charset="-122"/>
              </a:rPr>
              <a:t>,</a:t>
            </a:r>
            <a:r>
              <a:rPr lang="en-US" altLang="zh-CN" sz="1800" b="0" i="0" strike="noStrike" dirty="0">
                <a:effectLst/>
                <a:latin typeface="Microsoft yahei" panose="020B0503020204020204" pitchFamily="34" charset="-122"/>
                <a:ea typeface="Microsoft yahei" panose="020B0503020204020204" pitchFamily="34" charset="-122"/>
              </a:rPr>
              <a:t>1989-2</a:t>
            </a:r>
            <a:endParaRPr lang="zh-CN" altLang="en-US" sz="2000" b="1" dirty="0"/>
          </a:p>
        </p:txBody>
      </p:sp>
    </p:spTree>
    <p:extLst>
      <p:ext uri="{BB962C8B-B14F-4D97-AF65-F5344CB8AC3E}">
        <p14:creationId xmlns:p14="http://schemas.microsoft.com/office/powerpoint/2010/main" val="3900072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6C95-CBC7-7750-23B6-BD79C0272279}"/>
              </a:ext>
            </a:extLst>
          </p:cNvPr>
          <p:cNvSpPr>
            <a:spLocks noGrp="1"/>
          </p:cNvSpPr>
          <p:nvPr>
            <p:ph type="title"/>
          </p:nvPr>
        </p:nvSpPr>
        <p:spPr>
          <a:xfrm>
            <a:off x="968188" y="553383"/>
            <a:ext cx="10892117" cy="800287"/>
          </a:xfrm>
        </p:spPr>
        <p:txBody>
          <a:bodyPr>
            <a:normAutofit/>
          </a:bodyPr>
          <a:lstStyle/>
          <a:p>
            <a:pPr algn="ctr"/>
            <a:r>
              <a:rPr lang="en-US" sz="4000" b="1" dirty="0">
                <a:solidFill>
                  <a:srgbClr val="7030A0"/>
                </a:solidFill>
                <a:effectLst>
                  <a:outerShdw blurRad="38100" dist="38100" dir="2700000" algn="tl">
                    <a:srgbClr val="000000">
                      <a:alpha val="43137"/>
                    </a:srgbClr>
                  </a:outerShdw>
                </a:effectLst>
                <a:latin typeface="Arial Narrow" panose="020B0606020202030204" pitchFamily="34" charset="0"/>
              </a:rPr>
              <a:t>Dynamic Architecture </a:t>
            </a:r>
            <a:r>
              <a:rPr lang="en-US" sz="4000" b="1" dirty="0">
                <a:effectLst>
                  <a:outerShdw blurRad="38100" dist="38100" dir="2700000" algn="tl">
                    <a:srgbClr val="000000">
                      <a:alpha val="43137"/>
                    </a:srgbClr>
                  </a:outerShdw>
                </a:effectLst>
                <a:latin typeface="Arial Narrow" panose="020B0606020202030204" pitchFamily="34" charset="0"/>
              </a:rPr>
              <a:t>vs</a:t>
            </a:r>
            <a:r>
              <a:rPr lang="en-US" sz="4000" b="1" dirty="0">
                <a:solidFill>
                  <a:srgbClr val="C00000"/>
                </a:solidFill>
                <a:effectLst>
                  <a:outerShdw blurRad="38100" dist="38100" dir="2700000" algn="tl">
                    <a:srgbClr val="000000">
                      <a:alpha val="43137"/>
                    </a:srgbClr>
                  </a:outerShdw>
                </a:effectLst>
                <a:latin typeface="Arial Narrow" panose="020B0606020202030204" pitchFamily="34" charset="0"/>
              </a:rPr>
              <a:t> Microservice Architecture</a:t>
            </a:r>
            <a:endParaRPr lang="LID4096" sz="4000"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6C6FF94D-F124-3567-875A-42E604E8D847}"/>
              </a:ext>
            </a:extLst>
          </p:cNvPr>
          <p:cNvSpPr>
            <a:spLocks noGrp="1"/>
          </p:cNvSpPr>
          <p:nvPr>
            <p:ph idx="1"/>
          </p:nvPr>
        </p:nvSpPr>
        <p:spPr>
          <a:xfrm>
            <a:off x="968188" y="2204571"/>
            <a:ext cx="10515600" cy="3956610"/>
          </a:xfrm>
        </p:spPr>
        <p:txBody>
          <a:bodyPr>
            <a:normAutofit fontScale="85000" lnSpcReduction="10000"/>
          </a:bodyPr>
          <a:lstStyle/>
          <a:p>
            <a:r>
              <a:rPr lang="en-US" altLang="zh-CN" b="1" dirty="0">
                <a:solidFill>
                  <a:srgbClr val="C00000"/>
                </a:solidFill>
              </a:rPr>
              <a:t>Microservice architecture(MA) </a:t>
            </a:r>
            <a:r>
              <a:rPr lang="en-US" altLang="zh-CN" dirty="0"/>
              <a:t>– a variant of the service-oriented architecture (SOA) structural style – arranges an application as a collection of loosely-coupled services.</a:t>
            </a:r>
          </a:p>
          <a:p>
            <a:r>
              <a:rPr lang="en-US" sz="2800" b="1" dirty="0">
                <a:solidFill>
                  <a:srgbClr val="C00000"/>
                </a:solidFill>
              </a:rPr>
              <a:t>Dynamic architecture(DA) </a:t>
            </a:r>
            <a:r>
              <a:rPr lang="en-US" sz="2800" dirty="0"/>
              <a:t>is represented by a collection of component and connection </a:t>
            </a:r>
            <a:r>
              <a:rPr lang="en-US" sz="2800" b="1" dirty="0">
                <a:solidFill>
                  <a:srgbClr val="C00000"/>
                </a:solidFill>
              </a:rPr>
              <a:t>configurations</a:t>
            </a:r>
            <a:r>
              <a:rPr lang="en-US" sz="2800" dirty="0"/>
              <a:t> that are controlled by modes. Modes effectively represent </a:t>
            </a:r>
            <a:r>
              <a:rPr lang="en-US" sz="2800" b="1" dirty="0">
                <a:solidFill>
                  <a:srgbClr val="C00000"/>
                </a:solidFill>
              </a:rPr>
              <a:t>operational modes </a:t>
            </a:r>
            <a:r>
              <a:rPr lang="en-US" sz="2800" dirty="0"/>
              <a:t>and fault tolerant configurations of both software and hardware, as well as modal behavior of individual components.</a:t>
            </a:r>
          </a:p>
          <a:p>
            <a:r>
              <a:rPr lang="en-US" b="1" dirty="0">
                <a:solidFill>
                  <a:srgbClr val="C00000"/>
                </a:solidFill>
              </a:rPr>
              <a:t>Difference: </a:t>
            </a:r>
            <a:r>
              <a:rPr lang="en-US" dirty="0"/>
              <a:t>MA aims at service implementation in a loosely coupled way, while DA aims at construct a new system by reusing existing services and software defined things. MA  emphasize the way of service implementation, while DA focus </a:t>
            </a:r>
            <a:r>
              <a:rPr lang="en-US" dirty="0" err="1"/>
              <a:t>ony</a:t>
            </a:r>
            <a:r>
              <a:rPr lang="en-US" dirty="0"/>
              <a:t> the functionality and behaviors of the services. </a:t>
            </a:r>
            <a:endParaRPr lang="LID4096" dirty="0"/>
          </a:p>
        </p:txBody>
      </p:sp>
      <p:sp>
        <p:nvSpPr>
          <p:cNvPr id="4" name="TextBox 3">
            <a:extLst>
              <a:ext uri="{FF2B5EF4-FFF2-40B4-BE49-F238E27FC236}">
                <a16:creationId xmlns:a16="http://schemas.microsoft.com/office/drawing/2014/main" id="{478BAE8B-BADB-A212-668D-5205A7B01DC6}"/>
              </a:ext>
            </a:extLst>
          </p:cNvPr>
          <p:cNvSpPr txBox="1"/>
          <p:nvPr/>
        </p:nvSpPr>
        <p:spPr>
          <a:xfrm>
            <a:off x="3222812" y="1426677"/>
            <a:ext cx="5746376" cy="461665"/>
          </a:xfrm>
          <a:prstGeom prst="rect">
            <a:avLst/>
          </a:prstGeom>
          <a:noFill/>
          <a:ln>
            <a:solidFill>
              <a:srgbClr val="FF0000"/>
            </a:solidFill>
          </a:ln>
        </p:spPr>
        <p:txBody>
          <a:bodyPr wrap="square" rtlCol="0">
            <a:spAutoFit/>
          </a:bodyPr>
          <a:lstStyle/>
          <a:p>
            <a:pPr algn="ctr"/>
            <a:r>
              <a:rPr lang="en-US" sz="2400" i="1" dirty="0">
                <a:solidFill>
                  <a:srgbClr val="0070C0"/>
                </a:solidFill>
                <a:effectLst>
                  <a:outerShdw blurRad="38100" dist="38100" dir="2700000" algn="tl">
                    <a:srgbClr val="000000">
                      <a:alpha val="43137"/>
                    </a:srgbClr>
                  </a:outerShdw>
                </a:effectLst>
                <a:latin typeface="Arial Narrow" panose="020B0606020202030204" pitchFamily="34" charset="0"/>
              </a:rPr>
              <a:t>System::=Microservices Architecture + Services</a:t>
            </a:r>
            <a:endParaRPr lang="LID4096" sz="2400" i="1" dirty="0">
              <a:solidFill>
                <a:srgbClr val="0070C0"/>
              </a:solidFill>
            </a:endParaRPr>
          </a:p>
        </p:txBody>
      </p:sp>
    </p:spTree>
    <p:extLst>
      <p:ext uri="{BB962C8B-B14F-4D97-AF65-F5344CB8AC3E}">
        <p14:creationId xmlns:p14="http://schemas.microsoft.com/office/powerpoint/2010/main" val="206663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Active components </a:t>
            </a:r>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vs </a:t>
            </a: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Static Component</a:t>
            </a:r>
            <a:br>
              <a:rPr lang="en-US" altLang="zh-CN" b="1" dirty="0">
                <a:solidFill>
                  <a:srgbClr val="C00000"/>
                </a:solidFill>
              </a:rPr>
            </a:br>
            <a:r>
              <a:rPr lang="zh-CN" altLang="en-US" sz="2400" b="1" dirty="0">
                <a:solidFill>
                  <a:srgbClr val="002060"/>
                </a:solidFill>
                <a:effectLst>
                  <a:outerShdw blurRad="38100" dist="38100" dir="2700000" algn="tl">
                    <a:srgbClr val="000000">
                      <a:alpha val="43137"/>
                    </a:srgbClr>
                  </a:outerShdw>
                </a:effectLst>
              </a:rPr>
              <a:t>动态组件与静态组件</a:t>
            </a:r>
            <a:endParaRPr lang="zh-CN" altLang="en-US" sz="3200"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normAutofit fontScale="92500" lnSpcReduction="20000"/>
          </a:bodyPr>
          <a:lstStyle/>
          <a:p>
            <a:r>
              <a:rPr lang="en-US" altLang="zh-CN" sz="3200" b="1" i="1" u="sng" dirty="0">
                <a:solidFill>
                  <a:srgbClr val="C00000"/>
                </a:solidFill>
              </a:rPr>
              <a:t>Active components </a:t>
            </a:r>
            <a:r>
              <a:rPr lang="en-US" altLang="zh-CN" sz="3200" dirty="0"/>
              <a:t>are system components in </a:t>
            </a:r>
            <a:r>
              <a:rPr lang="en-US" altLang="zh-CN" sz="3200" i="1" dirty="0">
                <a:solidFill>
                  <a:srgbClr val="C00000"/>
                </a:solidFill>
              </a:rPr>
              <a:t>runtime</a:t>
            </a:r>
            <a:r>
              <a:rPr lang="en-US" altLang="zh-CN" sz="3200" dirty="0"/>
              <a:t>, which  provide services to and have interconnections with other runtime system components. Typical examples of active components  are </a:t>
            </a:r>
            <a:r>
              <a:rPr lang="en-US" altLang="zh-CN" sz="3200" i="1" dirty="0">
                <a:solidFill>
                  <a:srgbClr val="C00000"/>
                </a:solidFill>
                <a:latin typeface="Arial Narrow" panose="020B0606020202030204" pitchFamily="34" charset="0"/>
              </a:rPr>
              <a:t>processes</a:t>
            </a:r>
            <a:r>
              <a:rPr lang="en-US" altLang="zh-CN" sz="3200" dirty="0"/>
              <a:t> in operating system  and </a:t>
            </a:r>
            <a:r>
              <a:rPr lang="en-US" altLang="zh-CN" sz="3200" i="1" dirty="0">
                <a:solidFill>
                  <a:srgbClr val="C00000"/>
                </a:solidFill>
                <a:latin typeface="Arial Narrow" panose="020B0606020202030204" pitchFamily="34" charset="0"/>
              </a:rPr>
              <a:t>services </a:t>
            </a:r>
            <a:r>
              <a:rPr lang="en-US" altLang="zh-CN" sz="3200" dirty="0"/>
              <a:t> in internet, </a:t>
            </a:r>
            <a:r>
              <a:rPr lang="en-US" altLang="zh-CN" sz="3200" i="1" dirty="0">
                <a:solidFill>
                  <a:srgbClr val="C00000"/>
                </a:solidFill>
              </a:rPr>
              <a:t>microservices </a:t>
            </a:r>
            <a:r>
              <a:rPr lang="en-US" altLang="zh-CN" sz="3200" dirty="0"/>
              <a:t>in an integrated system or any </a:t>
            </a:r>
            <a:r>
              <a:rPr lang="en-US" altLang="zh-CN" sz="3200" i="1" dirty="0">
                <a:solidFill>
                  <a:srgbClr val="C00000"/>
                </a:solidFill>
              </a:rPr>
              <a:t>software defined things </a:t>
            </a:r>
            <a:r>
              <a:rPr lang="en-US" altLang="zh-CN" sz="3200" dirty="0"/>
              <a:t>in running status. </a:t>
            </a:r>
          </a:p>
          <a:p>
            <a:r>
              <a:rPr lang="en-US" altLang="zh-CN" sz="3200" dirty="0"/>
              <a:t>An active component may consist of software, hardware, database and other supporting environment including even the  people for maintenance and operation.</a:t>
            </a:r>
          </a:p>
          <a:p>
            <a:r>
              <a:rPr lang="en-US" altLang="zh-CN" sz="3200" dirty="0"/>
              <a:t> In contrast</a:t>
            </a:r>
            <a:r>
              <a:rPr lang="zh-CN" altLang="en-US" sz="3200" dirty="0"/>
              <a:t>，</a:t>
            </a:r>
            <a:r>
              <a:rPr lang="en-US" altLang="zh-CN" sz="3200" dirty="0"/>
              <a:t>the software </a:t>
            </a:r>
            <a:r>
              <a:rPr lang="zh-CN" altLang="en-US" sz="3200" dirty="0"/>
              <a:t> </a:t>
            </a:r>
            <a:r>
              <a:rPr lang="en-US" altLang="zh-CN" sz="3200" dirty="0"/>
              <a:t>components that are not in runtime such as </a:t>
            </a:r>
            <a:r>
              <a:rPr lang="en-US" altLang="zh-CN" sz="3200" i="1" dirty="0">
                <a:solidFill>
                  <a:srgbClr val="C00000"/>
                </a:solidFill>
                <a:latin typeface="Arial Narrow" panose="020B0606020202030204" pitchFamily="34" charset="0"/>
              </a:rPr>
              <a:t>source code components </a:t>
            </a:r>
            <a:r>
              <a:rPr lang="en-US" altLang="zh-CN" sz="3200" dirty="0"/>
              <a:t>are called </a:t>
            </a:r>
            <a:r>
              <a:rPr lang="en-US" altLang="zh-CN" sz="3200" b="1" i="1" u="sng" dirty="0">
                <a:solidFill>
                  <a:srgbClr val="C00000"/>
                </a:solidFill>
              </a:rPr>
              <a:t>static components</a:t>
            </a:r>
            <a:r>
              <a:rPr lang="en-US" altLang="zh-CN" sz="3200" b="1" i="1" dirty="0">
                <a:solidFill>
                  <a:srgbClr val="C00000"/>
                </a:solidFill>
              </a:rPr>
              <a:t>.</a:t>
            </a:r>
          </a:p>
        </p:txBody>
      </p:sp>
    </p:spTree>
    <p:extLst>
      <p:ext uri="{BB962C8B-B14F-4D97-AF65-F5344CB8AC3E}">
        <p14:creationId xmlns:p14="http://schemas.microsoft.com/office/powerpoint/2010/main" val="190262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Processes </a:t>
            </a:r>
            <a:r>
              <a:rPr lang="en-US" altLang="zh-CN" b="1" dirty="0">
                <a:solidFill>
                  <a:srgbClr val="002060"/>
                </a:solidFill>
                <a:effectLst>
                  <a:outerShdw blurRad="38100" dist="38100" dir="2700000" algn="tl">
                    <a:srgbClr val="000000">
                      <a:alpha val="43137"/>
                    </a:srgbClr>
                  </a:outerShdw>
                </a:effectLst>
              </a:rPr>
              <a:t>as Active Components</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825625"/>
            <a:ext cx="10719216" cy="4351338"/>
          </a:xfrm>
        </p:spPr>
        <p:txBody>
          <a:bodyPr>
            <a:normAutofit fontScale="92500" lnSpcReduction="10000"/>
          </a:bodyPr>
          <a:lstStyle/>
          <a:p>
            <a:r>
              <a:rPr lang="en-US" altLang="zh-CN" b="1" dirty="0">
                <a:solidFill>
                  <a:schemeClr val="accent5">
                    <a:lumMod val="50000"/>
                  </a:schemeClr>
                </a:solidFill>
                <a:effectLst>
                  <a:outerShdw blurRad="38100" dist="38100" dir="2700000" algn="tl">
                    <a:srgbClr val="000000">
                      <a:alpha val="43137"/>
                    </a:srgbClr>
                  </a:outerShdw>
                </a:effectLst>
              </a:rPr>
              <a:t>What: </a:t>
            </a:r>
            <a:r>
              <a:rPr lang="en-US" altLang="zh-CN" dirty="0"/>
              <a:t>In computing, a </a:t>
            </a:r>
            <a:r>
              <a:rPr lang="en-US" altLang="zh-CN" b="1" dirty="0">
                <a:solidFill>
                  <a:srgbClr val="C00000"/>
                </a:solidFill>
              </a:rPr>
              <a:t>process</a:t>
            </a:r>
            <a:r>
              <a:rPr lang="en-US" altLang="zh-CN" dirty="0"/>
              <a:t> is the instance of a computer program in </a:t>
            </a:r>
            <a:r>
              <a:rPr lang="en-US" altLang="zh-CN" b="1" dirty="0">
                <a:solidFill>
                  <a:srgbClr val="C00000"/>
                </a:solidFill>
              </a:rPr>
              <a:t>runtime</a:t>
            </a:r>
            <a:r>
              <a:rPr lang="en-US" altLang="zh-CN" dirty="0"/>
              <a:t>. It contains the program code and its activity. </a:t>
            </a:r>
          </a:p>
          <a:p>
            <a:r>
              <a:rPr lang="en-US" altLang="zh-CN" b="1" dirty="0">
                <a:solidFill>
                  <a:schemeClr val="accent5">
                    <a:lumMod val="50000"/>
                  </a:schemeClr>
                </a:solidFill>
                <a:effectLst>
                  <a:outerShdw blurRad="38100" dist="38100" dir="2700000" algn="tl">
                    <a:srgbClr val="000000">
                      <a:alpha val="43137"/>
                    </a:srgbClr>
                  </a:outerShdw>
                </a:effectLst>
              </a:rPr>
              <a:t>Difference: </a:t>
            </a:r>
            <a:r>
              <a:rPr lang="en-US" altLang="zh-CN" b="1" dirty="0">
                <a:solidFill>
                  <a:srgbClr val="C00000"/>
                </a:solidFill>
                <a:effectLst>
                  <a:outerShdw blurRad="38100" dist="38100" dir="2700000" algn="tl">
                    <a:srgbClr val="000000">
                      <a:alpha val="43137"/>
                    </a:srgbClr>
                  </a:outerShdw>
                </a:effectLst>
              </a:rPr>
              <a:t>Process vs Program </a:t>
            </a:r>
            <a:r>
              <a:rPr lang="en-US" altLang="zh-CN" dirty="0"/>
              <a:t>While a computer </a:t>
            </a:r>
            <a:r>
              <a:rPr lang="en-US" altLang="zh-CN" b="1" dirty="0">
                <a:solidFill>
                  <a:srgbClr val="C00000"/>
                </a:solidFill>
                <a:effectLst>
                  <a:outerShdw blurRad="38100" dist="38100" dir="2700000" algn="tl">
                    <a:srgbClr val="000000">
                      <a:alpha val="43137"/>
                    </a:srgbClr>
                  </a:outerShdw>
                </a:effectLst>
              </a:rPr>
              <a:t>program</a:t>
            </a:r>
            <a:r>
              <a:rPr lang="en-US" altLang="zh-CN" dirty="0"/>
              <a:t> is a passive collection of instructions</a:t>
            </a:r>
            <a:r>
              <a:rPr lang="en-US" altLang="zh-CN" b="1" dirty="0">
                <a:solidFill>
                  <a:srgbClr val="C00000"/>
                </a:solidFill>
              </a:rPr>
              <a:t>;</a:t>
            </a:r>
            <a:r>
              <a:rPr lang="en-US" altLang="zh-CN" dirty="0"/>
              <a:t> a </a:t>
            </a:r>
            <a:r>
              <a:rPr lang="en-US" altLang="zh-CN" b="1" dirty="0">
                <a:solidFill>
                  <a:srgbClr val="C00000"/>
                </a:solidFill>
                <a:effectLst>
                  <a:outerShdw blurRad="38100" dist="38100" dir="2700000" algn="tl">
                    <a:srgbClr val="000000">
                      <a:alpha val="43137"/>
                    </a:srgbClr>
                  </a:outerShdw>
                </a:effectLst>
              </a:rPr>
              <a:t>process</a:t>
            </a:r>
            <a:r>
              <a:rPr lang="en-US" altLang="zh-CN" dirty="0"/>
              <a:t> is the actual execution of those instructions</a:t>
            </a:r>
            <a:r>
              <a:rPr lang="en-US" altLang="zh-CN" dirty="0">
                <a:solidFill>
                  <a:srgbClr val="C00000"/>
                </a:solidFill>
              </a:rPr>
              <a:t>. </a:t>
            </a:r>
          </a:p>
          <a:p>
            <a:r>
              <a:rPr lang="en-US" altLang="zh-CN" b="1" dirty="0">
                <a:solidFill>
                  <a:srgbClr val="002060"/>
                </a:solidFill>
              </a:rPr>
              <a:t>Long-life process: </a:t>
            </a:r>
            <a:r>
              <a:rPr lang="en-US" altLang="zh-CN" dirty="0"/>
              <a:t>How about when the program is a </a:t>
            </a:r>
            <a:r>
              <a:rPr lang="en-US" altLang="zh-CN" b="1" i="1" dirty="0">
                <a:solidFill>
                  <a:srgbClr val="C00000"/>
                </a:solidFill>
              </a:rPr>
              <a:t>large system </a:t>
            </a:r>
            <a:r>
              <a:rPr lang="en-US" altLang="zh-CN" dirty="0"/>
              <a:t>and its </a:t>
            </a:r>
            <a:r>
              <a:rPr lang="en-US" altLang="zh-CN" dirty="0">
                <a:solidFill>
                  <a:srgbClr val="C00000"/>
                </a:solidFill>
              </a:rPr>
              <a:t>life-cycle</a:t>
            </a:r>
            <a:r>
              <a:rPr lang="en-US" altLang="zh-CN" dirty="0"/>
              <a:t> is long, e.g. days, weeks, years, or a few decades.</a:t>
            </a:r>
          </a:p>
          <a:p>
            <a:r>
              <a:rPr lang="en-US" altLang="zh-CN" b="1" dirty="0">
                <a:solidFill>
                  <a:srgbClr val="002060"/>
                </a:solidFill>
              </a:rPr>
              <a:t>Process as a system component: </a:t>
            </a:r>
            <a:r>
              <a:rPr lang="en-US" altLang="zh-CN" dirty="0"/>
              <a:t>A system consists of a set of processes that may have short or long life-cycle and with </a:t>
            </a:r>
            <a:r>
              <a:rPr lang="en-US" altLang="zh-CN" b="1" i="1" dirty="0">
                <a:solidFill>
                  <a:srgbClr val="C00000"/>
                </a:solidFill>
              </a:rPr>
              <a:t>interconnection</a:t>
            </a:r>
            <a:r>
              <a:rPr lang="en-US" altLang="zh-CN" dirty="0"/>
              <a:t> between them. </a:t>
            </a:r>
          </a:p>
          <a:p>
            <a:r>
              <a:rPr lang="en-US" altLang="zh-CN" b="1" dirty="0">
                <a:solidFill>
                  <a:srgbClr val="002060"/>
                </a:solidFill>
              </a:rPr>
              <a:t>Software defined things:  </a:t>
            </a:r>
            <a:r>
              <a:rPr lang="en-US" altLang="zh-CN" dirty="0"/>
              <a:t>A processes may be connected with outside world and simply presents </a:t>
            </a:r>
            <a:r>
              <a:rPr lang="en-US" altLang="zh-CN" b="1" dirty="0">
                <a:solidFill>
                  <a:srgbClr val="C00000"/>
                </a:solidFill>
              </a:rPr>
              <a:t>a software defined thing</a:t>
            </a:r>
            <a:r>
              <a:rPr lang="en-US" altLang="zh-CN" dirty="0"/>
              <a:t>.</a:t>
            </a: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48316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36CA-08B0-4F40-A97F-D122BBE6EAF8}"/>
              </a:ext>
            </a:extLst>
          </p:cNvPr>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Services </a:t>
            </a:r>
            <a:r>
              <a:rPr lang="en-US" altLang="zh-CN" b="1" dirty="0">
                <a:solidFill>
                  <a:srgbClr val="002060"/>
                </a:solidFill>
                <a:effectLst>
                  <a:outerShdw blurRad="38100" dist="38100" dir="2700000" algn="tl">
                    <a:srgbClr val="000000">
                      <a:alpha val="43137"/>
                    </a:srgbClr>
                  </a:outerShdw>
                </a:effectLst>
              </a:rPr>
              <a:t>as</a:t>
            </a:r>
            <a:r>
              <a:rPr lang="zh-CN" altLang="en-US" b="1" dirty="0">
                <a:solidFill>
                  <a:srgbClr val="002060"/>
                </a:solidFill>
                <a:effectLst>
                  <a:outerShdw blurRad="38100" dist="38100" dir="2700000" algn="tl">
                    <a:srgbClr val="000000">
                      <a:alpha val="43137"/>
                    </a:srgbClr>
                  </a:outerShdw>
                </a:effectLst>
              </a:rPr>
              <a:t> </a:t>
            </a:r>
            <a:r>
              <a:rPr lang="en-US" altLang="zh-CN" b="1" dirty="0">
                <a:solidFill>
                  <a:srgbClr val="002060"/>
                </a:solidFill>
                <a:effectLst>
                  <a:outerShdw blurRad="38100" dist="38100" dir="2700000" algn="tl">
                    <a:srgbClr val="000000">
                      <a:alpha val="43137"/>
                    </a:srgbClr>
                  </a:outerShdw>
                </a:effectLst>
              </a:rPr>
              <a:t>Active</a:t>
            </a:r>
            <a:r>
              <a:rPr lang="zh-CN" altLang="en-US" b="1" dirty="0">
                <a:solidFill>
                  <a:srgbClr val="002060"/>
                </a:solidFill>
                <a:effectLst>
                  <a:outerShdw blurRad="38100" dist="38100" dir="2700000" algn="tl">
                    <a:srgbClr val="000000">
                      <a:alpha val="43137"/>
                    </a:srgbClr>
                  </a:outerShdw>
                </a:effectLst>
              </a:rPr>
              <a:t> </a:t>
            </a:r>
            <a:r>
              <a:rPr lang="en-US" altLang="zh-CN" b="1" dirty="0">
                <a:solidFill>
                  <a:srgbClr val="002060"/>
                </a:solidFill>
                <a:effectLst>
                  <a:outerShdw blurRad="38100" dist="38100" dir="2700000" algn="tl">
                    <a:srgbClr val="000000">
                      <a:alpha val="43137"/>
                    </a:srgbClr>
                  </a:outerShdw>
                </a:effectLst>
              </a:rPr>
              <a:t>Components</a:t>
            </a:r>
            <a:endParaRPr lang="LID4096" b="1" dirty="0">
              <a:solidFill>
                <a:srgbClr val="00206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76458CE-F38D-49BE-9F71-A645D65A2675}"/>
              </a:ext>
            </a:extLst>
          </p:cNvPr>
          <p:cNvSpPr>
            <a:spLocks noGrp="1"/>
          </p:cNvSpPr>
          <p:nvPr>
            <p:ph idx="1"/>
          </p:nvPr>
        </p:nvSpPr>
        <p:spPr/>
        <p:txBody>
          <a:bodyPr>
            <a:normAutofit lnSpcReduction="10000"/>
          </a:bodyPr>
          <a:lstStyle/>
          <a:p>
            <a:pPr>
              <a:lnSpc>
                <a:spcPct val="120000"/>
              </a:lnSpc>
              <a:buBlip>
                <a:blip r:embed="rId2"/>
              </a:buBlip>
            </a:pPr>
            <a:r>
              <a:rPr lang="en-US" altLang="zh-CN" sz="2800" b="1" dirty="0">
                <a:solidFill>
                  <a:srgbClr val="C00000"/>
                </a:solidFill>
              </a:rPr>
              <a:t>S</a:t>
            </a:r>
            <a:r>
              <a:rPr lang="en-US" sz="2800" b="1" dirty="0">
                <a:solidFill>
                  <a:srgbClr val="C00000"/>
                </a:solidFill>
              </a:rPr>
              <a:t>ervice-oriented architecture (SOA)</a:t>
            </a:r>
            <a:r>
              <a:rPr lang="en-US" sz="2800" b="1" dirty="0">
                <a:solidFill>
                  <a:schemeClr val="tx1"/>
                </a:solidFill>
              </a:rPr>
              <a:t> is an architectural style that supports service orientation.[1] over a network. </a:t>
            </a:r>
          </a:p>
          <a:p>
            <a:pPr>
              <a:lnSpc>
                <a:spcPct val="120000"/>
              </a:lnSpc>
              <a:buBlip>
                <a:blip r:embed="rId2"/>
              </a:buBlip>
            </a:pPr>
            <a:r>
              <a:rPr lang="en-US" sz="2800" b="1" dirty="0">
                <a:solidFill>
                  <a:schemeClr val="tx1"/>
                </a:solidFill>
              </a:rPr>
              <a:t>A </a:t>
            </a:r>
            <a:r>
              <a:rPr lang="en-US" sz="2800" b="1" dirty="0">
                <a:solidFill>
                  <a:srgbClr val="C00000"/>
                </a:solidFill>
              </a:rPr>
              <a:t>service</a:t>
            </a:r>
            <a:r>
              <a:rPr lang="en-US" sz="2800" b="1" dirty="0">
                <a:solidFill>
                  <a:schemeClr val="tx1"/>
                </a:solidFill>
              </a:rPr>
              <a:t> is a discrete unit of functionality that can be accessed remotely and acted upon and updated independently[2],</a:t>
            </a:r>
          </a:p>
          <a:p>
            <a:pPr>
              <a:lnSpc>
                <a:spcPct val="120000"/>
              </a:lnSpc>
              <a:buBlip>
                <a:blip r:embed="rId2"/>
              </a:buBlip>
            </a:pPr>
            <a:r>
              <a:rPr lang="en-US" sz="2800" b="1" dirty="0">
                <a:solidFill>
                  <a:schemeClr val="tx1"/>
                </a:solidFill>
              </a:rPr>
              <a:t>In service-oriented architecture, the functionalities may be provided between the application components through </a:t>
            </a:r>
            <a:r>
              <a:rPr lang="en-US" sz="2800" b="1" dirty="0">
                <a:solidFill>
                  <a:srgbClr val="C00000"/>
                </a:solidFill>
              </a:rPr>
              <a:t>a communication protocol </a:t>
            </a:r>
            <a:r>
              <a:rPr lang="en-US" sz="2800" b="1" dirty="0">
                <a:solidFill>
                  <a:schemeClr val="tx1"/>
                </a:solidFill>
              </a:rPr>
              <a:t>over a network [2].</a:t>
            </a:r>
            <a:endParaRPr lang="en-US" sz="1400" dirty="0">
              <a:solidFill>
                <a:srgbClr val="202122"/>
              </a:solidFill>
              <a:latin typeface="Arial" panose="020B0604020202020204" pitchFamily="34" charset="0"/>
            </a:endParaRPr>
          </a:p>
          <a:p>
            <a:pPr marL="0" indent="0">
              <a:lnSpc>
                <a:spcPct val="120000"/>
              </a:lnSpc>
              <a:spcBef>
                <a:spcPts val="1200"/>
              </a:spcBef>
              <a:buNone/>
            </a:pPr>
            <a:r>
              <a:rPr lang="en-US" sz="1400" dirty="0">
                <a:solidFill>
                  <a:srgbClr val="202122"/>
                </a:solidFill>
                <a:latin typeface="Arial" panose="020B0604020202020204" pitchFamily="34" charset="0"/>
              </a:rPr>
              <a:t>[1] "</a:t>
            </a:r>
            <a:r>
              <a:rPr lang="en-US" sz="1400" u="sng" dirty="0">
                <a:solidFill>
                  <a:srgbClr val="0070C0"/>
                </a:solidFill>
                <a:latin typeface="Arial" panose="020B0604020202020204" pitchFamily="34" charset="0"/>
              </a:rPr>
              <a:t>SOA Source Book - What Is SOA?". </a:t>
            </a:r>
            <a:r>
              <a:rPr lang="en-US" sz="1400" dirty="0">
                <a:solidFill>
                  <a:srgbClr val="202122"/>
                </a:solidFill>
                <a:latin typeface="Arial" panose="020B0604020202020204" pitchFamily="34" charset="0"/>
              </a:rPr>
              <a:t>collaboration.opengroup.org. Retrieved March 30, 2021.</a:t>
            </a:r>
          </a:p>
          <a:p>
            <a:pPr marL="0" indent="0">
              <a:lnSpc>
                <a:spcPct val="120000"/>
              </a:lnSpc>
              <a:spcBef>
                <a:spcPts val="0"/>
              </a:spcBef>
              <a:buNone/>
            </a:pPr>
            <a:r>
              <a:rPr lang="en-US" sz="1400" dirty="0">
                <a:solidFill>
                  <a:srgbClr val="202122"/>
                </a:solidFill>
                <a:latin typeface="Arial" panose="020B0604020202020204" pitchFamily="34" charset="0"/>
              </a:rPr>
              <a:t>[2] </a:t>
            </a:r>
            <a:r>
              <a:rPr lang="en-US" sz="1400" b="0" i="1" dirty="0">
                <a:solidFill>
                  <a:srgbClr val="0070C0"/>
                </a:solidFill>
                <a:effectLst/>
                <a:latin typeface="Arial" panose="020B0604020202020204" pitchFamily="34" charset="0"/>
              </a:rPr>
              <a:t>"</a:t>
            </a:r>
            <a:r>
              <a:rPr lang="en-US" sz="1400" b="0" i="1" u="sng" dirty="0">
                <a:solidFill>
                  <a:srgbClr val="0070C0"/>
                </a:solidFill>
                <a:effectLst/>
                <a:latin typeface="Arial" panose="020B0604020202020204" pitchFamily="34" charset="0"/>
              </a:rPr>
              <a:t>Chapter 1: Service Oriented Architecture (SOA)". </a:t>
            </a:r>
            <a:r>
              <a:rPr lang="en-US" sz="1400" b="0" i="0" dirty="0">
                <a:solidFill>
                  <a:srgbClr val="202122"/>
                </a:solidFill>
                <a:effectLst/>
                <a:latin typeface="Arial" panose="020B0604020202020204" pitchFamily="34" charset="0"/>
              </a:rPr>
              <a:t>msdn.microsoft.com. Archived from the original on July 7, 2017. </a:t>
            </a:r>
            <a:endParaRPr lang="zh-CN" altLang="en-US" dirty="0"/>
          </a:p>
          <a:p>
            <a:endParaRPr lang="LID4096" dirty="0"/>
          </a:p>
        </p:txBody>
      </p:sp>
    </p:spTree>
    <p:extLst>
      <p:ext uri="{BB962C8B-B14F-4D97-AF65-F5344CB8AC3E}">
        <p14:creationId xmlns:p14="http://schemas.microsoft.com/office/powerpoint/2010/main" val="1027117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b="1" dirty="0">
                <a:solidFill>
                  <a:srgbClr val="C00000"/>
                </a:solidFill>
                <a:effectLst>
                  <a:outerShdw blurRad="38100" dist="38100" dir="2700000" algn="tl">
                    <a:srgbClr val="000000">
                      <a:alpha val="43137"/>
                    </a:srgbClr>
                  </a:outerShdw>
                </a:effectLst>
                <a:latin typeface="Arial Narrow" panose="020B0606020202030204" pitchFamily="34" charset="0"/>
              </a:rPr>
              <a:t>Software Defined Thing </a:t>
            </a:r>
            <a:r>
              <a:rPr lang="en-US" altLang="zh-CN" sz="4000" b="1" dirty="0">
                <a:solidFill>
                  <a:schemeClr val="accent5">
                    <a:lumMod val="50000"/>
                  </a:schemeClr>
                </a:solidFill>
                <a:effectLst>
                  <a:outerShdw blurRad="38100" dist="38100" dir="2700000" algn="tl">
                    <a:srgbClr val="000000">
                      <a:alpha val="43137"/>
                    </a:srgbClr>
                  </a:outerShdw>
                </a:effectLst>
                <a:latin typeface="Arial Narrow" panose="020B0606020202030204" pitchFamily="34" charset="0"/>
              </a:rPr>
              <a:t>as Active Components</a:t>
            </a:r>
            <a:endParaRPr lang="zh-CN" altLang="en-US" sz="4000" dirty="0">
              <a:solidFill>
                <a:schemeClr val="accent5">
                  <a:lumMod val="50000"/>
                </a:schemeClr>
              </a:solidFill>
              <a:effectLst>
                <a:outerShdw blurRad="38100" dist="38100" dir="2700000" algn="tl">
                  <a:srgbClr val="000000">
                    <a:alpha val="43137"/>
                  </a:srgbClr>
                </a:outerShdw>
              </a:effectLst>
              <a:latin typeface="Arial Narrow" panose="020B0606020202030204" pitchFamily="34" charset="0"/>
            </a:endParaRPr>
          </a:p>
        </p:txBody>
      </p:sp>
      <p:sp>
        <p:nvSpPr>
          <p:cNvPr id="4" name="内容占位符 3"/>
          <p:cNvSpPr>
            <a:spLocks noGrp="1"/>
          </p:cNvSpPr>
          <p:nvPr>
            <p:ph idx="1"/>
          </p:nvPr>
        </p:nvSpPr>
        <p:spPr>
          <a:xfrm>
            <a:off x="838200" y="1825625"/>
            <a:ext cx="11094720" cy="4351338"/>
          </a:xfrm>
        </p:spPr>
        <p:txBody>
          <a:bodyPr>
            <a:normAutofit fontScale="92500" lnSpcReduction="20000"/>
          </a:bodyPr>
          <a:lstStyle/>
          <a:p>
            <a:pPr marL="0" indent="0">
              <a:buNone/>
            </a:pPr>
            <a:r>
              <a:rPr lang="en-US" altLang="zh-CN" sz="3200" b="1" dirty="0">
                <a:solidFill>
                  <a:srgbClr val="C00000"/>
                </a:solidFill>
                <a:latin typeface="Arial Narrow" panose="020B0606020202030204" pitchFamily="34" charset="0"/>
              </a:rPr>
              <a:t>Software Defined Anything (</a:t>
            </a:r>
            <a:r>
              <a:rPr lang="en-US" altLang="zh-CN" sz="3200" b="1" dirty="0" err="1">
                <a:solidFill>
                  <a:srgbClr val="C00000"/>
                </a:solidFill>
                <a:latin typeface="Arial Narrow" panose="020B0606020202030204" pitchFamily="34" charset="0"/>
              </a:rPr>
              <a:t>SDx</a:t>
            </a:r>
            <a:r>
              <a:rPr lang="en-US" altLang="zh-CN" sz="3200" b="1" dirty="0">
                <a:solidFill>
                  <a:srgbClr val="C00000"/>
                </a:solidFill>
                <a:latin typeface="Arial Narrow" panose="020B0606020202030204" pitchFamily="34" charset="0"/>
              </a:rPr>
              <a:t>) </a:t>
            </a:r>
            <a:r>
              <a:rPr lang="en-US" altLang="zh-CN" sz="3200" dirty="0"/>
              <a:t>is the concept of having a virtualized computing infrastructure or anything in real world that is completely virtualized. In this manner, the infrastructure or the thing can be delivered to customers as a service, or becomes a runtime component  of a software system</a:t>
            </a:r>
            <a:r>
              <a:rPr lang="zh-CN" altLang="en-US" sz="3200" dirty="0"/>
              <a:t>，</a:t>
            </a:r>
            <a:r>
              <a:rPr lang="en-US" altLang="zh-CN" sz="3200" dirty="0"/>
              <a:t>e.g., </a:t>
            </a:r>
          </a:p>
          <a:p>
            <a:pPr>
              <a:buClr>
                <a:srgbClr val="C00000"/>
              </a:buClr>
              <a:buFont typeface="Wingdings" panose="05000000000000000000" pitchFamily="2" charset="2"/>
              <a:buChar char="u"/>
            </a:pPr>
            <a:r>
              <a:rPr lang="en-US" altLang="zh-CN" sz="3200" dirty="0"/>
              <a:t>Software-defined printer, </a:t>
            </a:r>
          </a:p>
          <a:p>
            <a:pPr>
              <a:buClr>
                <a:srgbClr val="C00000"/>
              </a:buClr>
              <a:buFont typeface="Wingdings" panose="05000000000000000000" pitchFamily="2" charset="2"/>
              <a:buChar char="u"/>
            </a:pPr>
            <a:r>
              <a:rPr lang="en-US" altLang="zh-CN" sz="3200" dirty="0"/>
              <a:t>Software-defined shop, </a:t>
            </a:r>
          </a:p>
          <a:p>
            <a:pPr>
              <a:buClr>
                <a:srgbClr val="C00000"/>
              </a:buClr>
              <a:buFont typeface="Wingdings" panose="05000000000000000000" pitchFamily="2" charset="2"/>
              <a:buChar char="u"/>
            </a:pPr>
            <a:r>
              <a:rPr lang="en-US" altLang="zh-CN" sz="3200" dirty="0"/>
              <a:t>Software-defined taxi,</a:t>
            </a:r>
          </a:p>
          <a:p>
            <a:pPr>
              <a:buClr>
                <a:srgbClr val="C00000"/>
              </a:buClr>
              <a:buFont typeface="Wingdings" panose="05000000000000000000" pitchFamily="2" charset="2"/>
              <a:buChar char="u"/>
            </a:pPr>
            <a:r>
              <a:rPr lang="en-US" altLang="zh-CN" sz="3200" dirty="0"/>
              <a:t>Software defined computer (Operating System)</a:t>
            </a:r>
          </a:p>
          <a:p>
            <a:pPr>
              <a:buClr>
                <a:srgbClr val="C00000"/>
              </a:buClr>
              <a:buFont typeface="Wingdings" panose="05000000000000000000" pitchFamily="2" charset="2"/>
              <a:buChar char="u"/>
            </a:pPr>
            <a:r>
              <a:rPr lang="en-US" altLang="zh-CN" sz="3200" dirty="0"/>
              <a:t>Software defined person ( e.g. doctor in internet)   </a:t>
            </a:r>
            <a:r>
              <a:rPr lang="en-US" altLang="zh-CN" sz="2200" b="1" dirty="0"/>
              <a:t>[wiki]</a:t>
            </a:r>
          </a:p>
          <a:p>
            <a:endParaRPr lang="en-US" altLang="zh-CN" b="1" dirty="0">
              <a:solidFill>
                <a:srgbClr val="C00000"/>
              </a:solidFill>
            </a:endParaRPr>
          </a:p>
        </p:txBody>
      </p:sp>
    </p:spTree>
    <p:extLst>
      <p:ext uri="{BB962C8B-B14F-4D97-AF65-F5344CB8AC3E}">
        <p14:creationId xmlns:p14="http://schemas.microsoft.com/office/powerpoint/2010/main" val="275757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pc="-150"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Internet of Things </a:t>
            </a:r>
            <a:r>
              <a:rPr lang="en-US" altLang="zh-CN" b="1" spc="-150" dirty="0">
                <a:solidFill>
                  <a:srgbClr val="00206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as Active Components</a:t>
            </a:r>
            <a:endParaRPr lang="zh-CN" altLang="en-US" b="1" spc="-150" dirty="0">
              <a:solidFill>
                <a:srgbClr val="00206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endParaRPr>
          </a:p>
        </p:txBody>
      </p:sp>
      <p:sp>
        <p:nvSpPr>
          <p:cNvPr id="3" name="内容占位符 2"/>
          <p:cNvSpPr>
            <a:spLocks noGrp="1"/>
          </p:cNvSpPr>
          <p:nvPr>
            <p:ph idx="1"/>
          </p:nvPr>
        </p:nvSpPr>
        <p:spPr/>
        <p:txBody>
          <a:bodyPr>
            <a:normAutofit/>
          </a:bodyPr>
          <a:lstStyle/>
          <a:p>
            <a:pPr>
              <a:buClr>
                <a:srgbClr val="C00000"/>
              </a:buClr>
              <a:buFont typeface="Wingdings" panose="05000000000000000000" pitchFamily="2" charset="2"/>
              <a:buChar char="l"/>
            </a:pPr>
            <a:r>
              <a:rPr lang="en-US" altLang="zh-CN" sz="3200" b="1" dirty="0">
                <a:solidFill>
                  <a:srgbClr val="C00000"/>
                </a:solidFill>
                <a:latin typeface="Arial Narrow" panose="020B0606020202030204" pitchFamily="34" charset="0"/>
              </a:rPr>
              <a:t>Internet of things (</a:t>
            </a:r>
            <a:r>
              <a:rPr lang="en-US" altLang="zh-CN" sz="3200" b="1" dirty="0" err="1">
                <a:solidFill>
                  <a:srgbClr val="C00000"/>
                </a:solidFill>
                <a:latin typeface="Arial Narrow" panose="020B0606020202030204" pitchFamily="34" charset="0"/>
              </a:rPr>
              <a:t>IoT</a:t>
            </a:r>
            <a:r>
              <a:rPr lang="en-US" altLang="zh-CN" sz="3200" b="1" dirty="0">
                <a:solidFill>
                  <a:srgbClr val="C00000"/>
                </a:solidFill>
                <a:latin typeface="Arial Narrow" panose="020B0606020202030204" pitchFamily="34" charset="0"/>
              </a:rPr>
              <a:t>) </a:t>
            </a:r>
            <a:r>
              <a:rPr lang="en-US" altLang="zh-CN" sz="3200" dirty="0"/>
              <a:t>facilitates billions of </a:t>
            </a:r>
            <a:r>
              <a:rPr lang="en-US" altLang="zh-CN" sz="3200" b="1" u="sng" dirty="0">
                <a:solidFill>
                  <a:srgbClr val="FF0000"/>
                </a:solidFill>
                <a:effectLst>
                  <a:outerShdw blurRad="38100" dist="38100" dir="2700000" algn="tl">
                    <a:srgbClr val="000000">
                      <a:alpha val="43137"/>
                    </a:srgbClr>
                  </a:outerShdw>
                </a:effectLst>
              </a:rPr>
              <a:t>devices</a:t>
            </a:r>
            <a:r>
              <a:rPr lang="en-US" altLang="zh-CN" sz="3200" dirty="0"/>
              <a:t> </a:t>
            </a:r>
            <a:r>
              <a:rPr lang="en-US" altLang="zh-CN" sz="3200" i="1" u="sng" dirty="0">
                <a:solidFill>
                  <a:srgbClr val="002060"/>
                </a:solidFill>
                <a:latin typeface="Arial Narrow" panose="020B0606020202030204" pitchFamily="34" charset="0"/>
              </a:rPr>
              <a:t>(or anything in the real world) </a:t>
            </a:r>
            <a:r>
              <a:rPr lang="en-US" altLang="zh-CN" sz="3200" dirty="0"/>
              <a:t>to be enabled with network connectivity to </a:t>
            </a:r>
            <a:r>
              <a:rPr lang="en-US" altLang="zh-CN" sz="3200" b="1" dirty="0">
                <a:solidFill>
                  <a:srgbClr val="C00000"/>
                </a:solidFill>
              </a:rPr>
              <a:t>collect and exchange real-time information</a:t>
            </a:r>
            <a:r>
              <a:rPr lang="en-US" altLang="zh-CN" sz="3200" dirty="0">
                <a:solidFill>
                  <a:srgbClr val="C00000"/>
                </a:solidFill>
              </a:rPr>
              <a:t> </a:t>
            </a:r>
            <a:r>
              <a:rPr lang="en-US" altLang="zh-CN" sz="3200" dirty="0"/>
              <a:t>for providing </a:t>
            </a:r>
            <a:r>
              <a:rPr lang="en-US" altLang="zh-CN" sz="3200" b="1" dirty="0">
                <a:solidFill>
                  <a:srgbClr val="C00000"/>
                </a:solidFill>
              </a:rPr>
              <a:t>intelligent services</a:t>
            </a:r>
            <a:r>
              <a:rPr lang="en-US" altLang="zh-CN" sz="3200" dirty="0"/>
              <a:t>. Thus, </a:t>
            </a:r>
            <a:r>
              <a:rPr lang="en-US" altLang="zh-CN" sz="3200" dirty="0" err="1"/>
              <a:t>IoT</a:t>
            </a:r>
            <a:r>
              <a:rPr lang="en-US" altLang="zh-CN" sz="3200" dirty="0"/>
              <a:t> allows connected devices </a:t>
            </a:r>
            <a:r>
              <a:rPr lang="en-US" altLang="zh-CN" sz="3200" i="1" u="sng" dirty="0">
                <a:solidFill>
                  <a:srgbClr val="002060"/>
                </a:solidFill>
                <a:latin typeface="Arial Narrow" panose="020B0606020202030204" pitchFamily="34" charset="0"/>
              </a:rPr>
              <a:t>(or anything in the real world) </a:t>
            </a:r>
            <a:r>
              <a:rPr lang="en-US" altLang="zh-CN" sz="3200" dirty="0"/>
              <a:t>to be controlled and accessed remotely in the presence of adequate network infrastructure.</a:t>
            </a:r>
            <a:endParaRPr lang="en-US" altLang="zh-CN" sz="1800" dirty="0">
              <a:solidFill>
                <a:srgbClr val="0070C0"/>
              </a:solidFill>
            </a:endParaRPr>
          </a:p>
          <a:p>
            <a:pPr>
              <a:buClr>
                <a:srgbClr val="C00000"/>
              </a:buClr>
              <a:buFont typeface="Wingdings" panose="05000000000000000000" pitchFamily="2" charset="2"/>
              <a:buChar char="p"/>
            </a:pPr>
            <a:r>
              <a:rPr lang="en-US" altLang="zh-CN" sz="2000" dirty="0">
                <a:solidFill>
                  <a:srgbClr val="0070C0"/>
                </a:solidFill>
              </a:rPr>
              <a:t> S. </a:t>
            </a:r>
            <a:r>
              <a:rPr lang="en-US" altLang="zh-CN" sz="2000" dirty="0" err="1">
                <a:solidFill>
                  <a:srgbClr val="0070C0"/>
                </a:solidFill>
              </a:rPr>
              <a:t>Bera</a:t>
            </a:r>
            <a:r>
              <a:rPr lang="en-US" altLang="zh-CN" sz="2000" dirty="0">
                <a:solidFill>
                  <a:srgbClr val="0070C0"/>
                </a:solidFill>
              </a:rPr>
              <a:t> and </a:t>
            </a:r>
            <a:r>
              <a:rPr lang="en-US" altLang="zh-CN" sz="2000" dirty="0" err="1">
                <a:solidFill>
                  <a:srgbClr val="0070C0"/>
                </a:solidFill>
              </a:rPr>
              <a:t>etal</a:t>
            </a:r>
            <a:r>
              <a:rPr lang="en-US" altLang="zh-CN" sz="2000" dirty="0">
                <a:solidFill>
                  <a:srgbClr val="0070C0"/>
                </a:solidFill>
              </a:rPr>
              <a:t> ,Software-Defined Networking for Internet of Things: A Survey, IEEE internet of things journal, vol. 4, no. 6, </a:t>
            </a:r>
            <a:r>
              <a:rPr lang="en-US" altLang="zh-CN" sz="2000" dirty="0" err="1">
                <a:solidFill>
                  <a:srgbClr val="0070C0"/>
                </a:solidFill>
              </a:rPr>
              <a:t>dec.</a:t>
            </a:r>
            <a:r>
              <a:rPr lang="en-US" altLang="zh-CN" sz="2000" dirty="0">
                <a:solidFill>
                  <a:srgbClr val="0070C0"/>
                </a:solidFill>
              </a:rPr>
              <a:t> 2017</a:t>
            </a:r>
          </a:p>
          <a:p>
            <a:endParaRPr lang="zh-CN" altLang="en-US" dirty="0"/>
          </a:p>
        </p:txBody>
      </p:sp>
    </p:spTree>
    <p:extLst>
      <p:ext uri="{BB962C8B-B14F-4D97-AF65-F5344CB8AC3E}">
        <p14:creationId xmlns:p14="http://schemas.microsoft.com/office/powerpoint/2010/main" val="69609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4C78-8FA3-443E-C8AC-68B8EF696443}"/>
              </a:ext>
            </a:extLst>
          </p:cNvPr>
          <p:cNvSpPr>
            <a:spLocks noGrp="1"/>
          </p:cNvSpPr>
          <p:nvPr>
            <p:ph type="title"/>
          </p:nvPr>
        </p:nvSpPr>
        <p:spPr/>
        <p:txBody>
          <a:bodyPr/>
          <a:lstStyle/>
          <a:p>
            <a:r>
              <a:rPr lang="en-US" altLang="zh-CN" sz="4400" b="1" dirty="0">
                <a:solidFill>
                  <a:srgbClr val="C00000"/>
                </a:solidFill>
                <a:effectLst>
                  <a:outerShdw blurRad="38100" dist="38100" dir="2700000" algn="tl">
                    <a:srgbClr val="000000">
                      <a:alpha val="43137"/>
                    </a:srgbClr>
                  </a:outerShdw>
                </a:effectLst>
                <a:latin typeface="Arial Narrow" panose="020B0606020202030204" pitchFamily="34" charset="0"/>
              </a:rPr>
              <a:t>Examples  of </a:t>
            </a:r>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Active components </a:t>
            </a:r>
            <a:endParaRPr lang="LID4096" dirty="0">
              <a:solidFill>
                <a:srgbClr val="002060"/>
              </a:solidFill>
            </a:endParaRPr>
          </a:p>
        </p:txBody>
      </p:sp>
      <p:sp>
        <p:nvSpPr>
          <p:cNvPr id="3" name="Content Placeholder 2">
            <a:extLst>
              <a:ext uri="{FF2B5EF4-FFF2-40B4-BE49-F238E27FC236}">
                <a16:creationId xmlns:a16="http://schemas.microsoft.com/office/drawing/2014/main" id="{E95FCACD-6DBC-5A5C-EA04-2A988D80F6BE}"/>
              </a:ext>
            </a:extLst>
          </p:cNvPr>
          <p:cNvSpPr>
            <a:spLocks noGrp="1"/>
          </p:cNvSpPr>
          <p:nvPr>
            <p:ph idx="1"/>
          </p:nvPr>
        </p:nvSpPr>
        <p:spPr>
          <a:ln>
            <a:solidFill>
              <a:srgbClr val="C00000"/>
            </a:solidFill>
          </a:ln>
        </p:spPr>
        <p:txBody>
          <a:bodyPr>
            <a:normAutofit fontScale="55000" lnSpcReduction="20000"/>
          </a:bodyPr>
          <a:lstStyle/>
          <a:p>
            <a:pPr>
              <a:lnSpc>
                <a:spcPts val="3000"/>
              </a:lnSpc>
            </a:pPr>
            <a:r>
              <a:rPr lang="en-US" sz="4500" dirty="0">
                <a:latin typeface="Arial" panose="020B0604020202020204" pitchFamily="34" charset="0"/>
                <a:cs typeface="Arial" panose="020B0604020202020204" pitchFamily="34" charset="0"/>
              </a:rPr>
              <a:t>Modern applications, e.g., for pervasive</a:t>
            </a:r>
            <a:r>
              <a:rPr lang="en-US" sz="3800" dirty="0">
                <a:latin typeface="Arial" panose="020B0604020202020204" pitchFamily="34" charset="0"/>
                <a:cs typeface="Arial" panose="020B0604020202020204" pitchFamily="34" charset="0"/>
              </a:rPr>
              <a:t>(</a:t>
            </a:r>
            <a:r>
              <a:rPr lang="zh-CN" altLang="en-US" sz="3800" dirty="0">
                <a:latin typeface="Arial" panose="020B0604020202020204" pitchFamily="34" charset="0"/>
                <a:cs typeface="Arial" panose="020B0604020202020204" pitchFamily="34" charset="0"/>
              </a:rPr>
              <a:t>普适</a:t>
            </a:r>
            <a:r>
              <a:rPr lang="en-US" altLang="zh-CN" sz="3800" dirty="0">
                <a:latin typeface="Arial" panose="020B0604020202020204" pitchFamily="34" charset="0"/>
                <a:cs typeface="Arial" panose="020B0604020202020204" pitchFamily="34" charset="0"/>
              </a:rPr>
              <a:t>)</a:t>
            </a:r>
            <a:r>
              <a:rPr lang="en-US" sz="4500" dirty="0">
                <a:latin typeface="Arial" panose="020B0604020202020204" pitchFamily="34" charset="0"/>
                <a:cs typeface="Arial" panose="020B0604020202020204" pitchFamily="34" charset="0"/>
              </a:rPr>
              <a:t> computing scenarios, are increasingly reliant on systems built from </a:t>
            </a:r>
            <a:r>
              <a:rPr lang="en-US" sz="4500" b="1" i="1" dirty="0">
                <a:solidFill>
                  <a:srgbClr val="C00000"/>
                </a:solidFill>
                <a:latin typeface="Arial" panose="020B0604020202020204" pitchFamily="34" charset="0"/>
                <a:cs typeface="Arial" panose="020B0604020202020204" pitchFamily="34" charset="0"/>
              </a:rPr>
              <a:t>multiple distributed components</a:t>
            </a:r>
            <a:r>
              <a:rPr lang="en-US" sz="4500" dirty="0">
                <a:latin typeface="Arial" panose="020B0604020202020204" pitchFamily="34" charset="0"/>
                <a:cs typeface="Arial" panose="020B0604020202020204" pitchFamily="34" charset="0"/>
              </a:rPr>
              <a:t>, which must be suitably composed to meet some specified functional and non-functional requirements</a:t>
            </a:r>
            <a:r>
              <a:rPr lang="en-US" sz="3200" dirty="0">
                <a:latin typeface="Arial" panose="020B0604020202020204" pitchFamily="34" charset="0"/>
                <a:cs typeface="Arial" panose="020B0604020202020204" pitchFamily="34" charset="0"/>
              </a:rPr>
              <a:t>.</a:t>
            </a:r>
            <a:r>
              <a:rPr lang="en-US" altLang="zh-CN" sz="3200" dirty="0">
                <a:latin typeface="Arial" panose="020B0604020202020204" pitchFamily="34" charset="0"/>
                <a:cs typeface="Arial" panose="020B0604020202020204" pitchFamily="34" charset="0"/>
              </a:rPr>
              <a:t>[1]</a:t>
            </a:r>
            <a:endParaRPr lang="en-US" sz="4500" dirty="0">
              <a:latin typeface="Arial" panose="020B0604020202020204" pitchFamily="34" charset="0"/>
              <a:cs typeface="Arial" panose="020B0604020202020204" pitchFamily="34" charset="0"/>
            </a:endParaRPr>
          </a:p>
          <a:p>
            <a:pPr>
              <a:lnSpc>
                <a:spcPts val="3000"/>
              </a:lnSpc>
            </a:pPr>
            <a:r>
              <a:rPr lang="en-US" sz="4500" b="1" i="1" dirty="0">
                <a:solidFill>
                  <a:srgbClr val="002060"/>
                </a:solidFill>
                <a:latin typeface="Arial" panose="020B0604020202020204" pitchFamily="34" charset="0"/>
                <a:cs typeface="Arial" panose="020B0604020202020204" pitchFamily="34" charset="0"/>
              </a:rPr>
              <a:t>Ambient </a:t>
            </a:r>
            <a:r>
              <a:rPr lang="en-US" sz="2900" b="1" i="1" dirty="0">
                <a:solidFill>
                  <a:srgbClr val="002060"/>
                </a:solidFill>
                <a:latin typeface="Arial" panose="020B0604020202020204" pitchFamily="34" charset="0"/>
                <a:cs typeface="Arial" panose="020B0604020202020204" pitchFamily="34" charset="0"/>
              </a:rPr>
              <a:t>(</a:t>
            </a:r>
            <a:r>
              <a:rPr lang="zh-CN" altLang="en-US" sz="2900" b="1" i="1" dirty="0">
                <a:solidFill>
                  <a:srgbClr val="002060"/>
                </a:solidFill>
                <a:latin typeface="Arial" panose="020B0604020202020204" pitchFamily="34" charset="0"/>
                <a:cs typeface="Arial" panose="020B0604020202020204" pitchFamily="34" charset="0"/>
              </a:rPr>
              <a:t>周围环境</a:t>
            </a:r>
            <a:r>
              <a:rPr lang="en-US" altLang="zh-CN" sz="2900" b="1" i="1" dirty="0">
                <a:solidFill>
                  <a:srgbClr val="002060"/>
                </a:solidFill>
                <a:latin typeface="Arial" panose="020B0604020202020204" pitchFamily="34" charset="0"/>
                <a:cs typeface="Arial" panose="020B0604020202020204" pitchFamily="34" charset="0"/>
              </a:rPr>
              <a:t>) </a:t>
            </a:r>
            <a:r>
              <a:rPr lang="en-US" sz="4500" b="1" i="1" dirty="0">
                <a:solidFill>
                  <a:srgbClr val="002060"/>
                </a:solidFill>
                <a:latin typeface="Arial" panose="020B0604020202020204" pitchFamily="34" charset="0"/>
                <a:cs typeface="Arial" panose="020B0604020202020204" pitchFamily="34" charset="0"/>
              </a:rPr>
              <a:t>intelligence </a:t>
            </a:r>
            <a:r>
              <a:rPr lang="en-US" sz="4500" dirty="0">
                <a:latin typeface="Arial" panose="020B0604020202020204" pitchFamily="34" charset="0"/>
                <a:cs typeface="Arial" panose="020B0604020202020204" pitchFamily="34" charset="0"/>
              </a:rPr>
              <a:t>or </a:t>
            </a:r>
            <a:r>
              <a:rPr lang="en-US" sz="4500" b="1" i="1" dirty="0">
                <a:solidFill>
                  <a:srgbClr val="002060"/>
                </a:solidFill>
                <a:latin typeface="Arial" panose="020B0604020202020204" pitchFamily="34" charset="0"/>
                <a:cs typeface="Arial" panose="020B0604020202020204" pitchFamily="34" charset="0"/>
              </a:rPr>
              <a:t>intelligent transportation systems</a:t>
            </a:r>
            <a:r>
              <a:rPr lang="en-US" sz="4500" dirty="0">
                <a:latin typeface="Arial" panose="020B0604020202020204" pitchFamily="34" charset="0"/>
                <a:cs typeface="Arial" panose="020B0604020202020204" pitchFamily="34" charset="0"/>
              </a:rPr>
              <a:t>, consist of </a:t>
            </a:r>
            <a:r>
              <a:rPr lang="en-US" sz="4500" b="1" i="1" dirty="0">
                <a:solidFill>
                  <a:srgbClr val="C00000"/>
                </a:solidFill>
                <a:latin typeface="Arial" panose="020B0604020202020204" pitchFamily="34" charset="0"/>
                <a:cs typeface="Arial" panose="020B0604020202020204" pitchFamily="34" charset="0"/>
              </a:rPr>
              <a:t>several (from tens to thousands) services </a:t>
            </a:r>
            <a:r>
              <a:rPr lang="en-US" sz="4500" dirty="0">
                <a:latin typeface="Arial" panose="020B0604020202020204" pitchFamily="34" charset="0"/>
                <a:cs typeface="Arial" panose="020B0604020202020204" pitchFamily="34" charset="0"/>
              </a:rPr>
              <a:t>that cooperatively contribute to the achievement of some common goal</a:t>
            </a:r>
            <a:r>
              <a:rPr lang="en-US" sz="2900" dirty="0">
                <a:latin typeface="Arial" panose="020B0604020202020204" pitchFamily="34" charset="0"/>
                <a:cs typeface="Arial" panose="020B0604020202020204" pitchFamily="34" charset="0"/>
              </a:rPr>
              <a:t>.</a:t>
            </a:r>
            <a:r>
              <a:rPr lang="en-US" altLang="zh-CN" sz="2900" dirty="0">
                <a:latin typeface="Arial" panose="020B0604020202020204" pitchFamily="34" charset="0"/>
                <a:cs typeface="Arial" panose="020B0604020202020204" pitchFamily="34" charset="0"/>
              </a:rPr>
              <a:t>[2]</a:t>
            </a:r>
            <a:endParaRPr lang="en-US" sz="4500" b="1" dirty="0">
              <a:latin typeface="Arial" panose="020B0604020202020204" pitchFamily="34" charset="0"/>
              <a:cs typeface="Arial" panose="020B0604020202020204" pitchFamily="34" charset="0"/>
            </a:endParaRPr>
          </a:p>
          <a:p>
            <a:endParaRPr lang="en-US" dirty="0"/>
          </a:p>
          <a:p>
            <a:endParaRPr lang="en-US" dirty="0"/>
          </a:p>
          <a:p>
            <a:pPr marL="514350" indent="-514350">
              <a:buFont typeface="+mj-lt"/>
              <a:buAutoNum type="arabicPeriod"/>
            </a:pPr>
            <a:r>
              <a:rPr lang="en-US" dirty="0" err="1"/>
              <a:t>Caporuscio</a:t>
            </a:r>
            <a:r>
              <a:rPr lang="en-US" dirty="0"/>
              <a:t>, M., Grassi, V., </a:t>
            </a:r>
            <a:r>
              <a:rPr lang="en-US" dirty="0" err="1"/>
              <a:t>Marzolla</a:t>
            </a:r>
            <a:r>
              <a:rPr lang="en-US" dirty="0"/>
              <a:t>, M., </a:t>
            </a:r>
            <a:r>
              <a:rPr lang="en-US" dirty="0" err="1"/>
              <a:t>Mirandola</a:t>
            </a:r>
            <a:r>
              <a:rPr lang="en-US" dirty="0"/>
              <a:t>, R.: </a:t>
            </a:r>
            <a:r>
              <a:rPr lang="en-US" dirty="0" err="1"/>
              <a:t>GoPrime</a:t>
            </a:r>
            <a:r>
              <a:rPr lang="en-US" dirty="0"/>
              <a:t>: a fully de-centralized middleware for </a:t>
            </a:r>
            <a:r>
              <a:rPr lang="en-US" dirty="0" err="1"/>
              <a:t>utilityaware</a:t>
            </a:r>
            <a:r>
              <a:rPr lang="en-US" dirty="0"/>
              <a:t> service assembly. IEEE Transactions on Software Engineering 42(2), 136152 (2016)</a:t>
            </a:r>
          </a:p>
          <a:p>
            <a:pPr marL="514350" indent="-514350">
              <a:buFont typeface="+mj-lt"/>
              <a:buAutoNum type="arabicPeriod"/>
            </a:pPr>
            <a:r>
              <a:rPr lang="en-US" sz="2600" dirty="0"/>
              <a:t>S. </a:t>
            </a:r>
            <a:r>
              <a:rPr lang="en-US" sz="2600" dirty="0" err="1"/>
              <a:t>Schuhmann</a:t>
            </a:r>
            <a:r>
              <a:rPr lang="en-US" sz="2600" dirty="0"/>
              <a:t>, K. Herrmann, K. </a:t>
            </a:r>
            <a:r>
              <a:rPr lang="en-US" sz="2600" dirty="0" err="1"/>
              <a:t>Rothermel</a:t>
            </a:r>
            <a:r>
              <a:rPr lang="en-US" sz="2600" dirty="0"/>
              <a:t>, and Y. </a:t>
            </a:r>
            <a:r>
              <a:rPr lang="en-US" sz="2600" dirty="0" err="1"/>
              <a:t>Boshmaf</a:t>
            </a:r>
            <a:r>
              <a:rPr lang="en-US" sz="2600" dirty="0"/>
              <a:t>. Adaptive composition of distributed pervasive applications in heterogeneous environments. ACM Transactions on Autonomous and Adaptive Systems (TAAS), 8(2):10:1–10:21, July 2013.</a:t>
            </a:r>
            <a:endParaRPr lang="LID4096" sz="2600" dirty="0"/>
          </a:p>
        </p:txBody>
      </p:sp>
    </p:spTree>
    <p:extLst>
      <p:ext uri="{BB962C8B-B14F-4D97-AF65-F5344CB8AC3E}">
        <p14:creationId xmlns:p14="http://schemas.microsoft.com/office/powerpoint/2010/main" val="2599417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90A7-0439-856D-F4FB-D2B9625A9433}"/>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latin typeface="Arial Narrow" panose="020B0606020202030204" pitchFamily="34" charset="0"/>
              </a:rPr>
              <a:t>Service Discovery </a:t>
            </a:r>
            <a:r>
              <a:rPr lang="en-US" b="1" dirty="0">
                <a:solidFill>
                  <a:srgbClr val="002060"/>
                </a:solidFill>
                <a:effectLst>
                  <a:outerShdw blurRad="38100" dist="38100" dir="2700000" algn="tl">
                    <a:srgbClr val="000000">
                      <a:alpha val="43137"/>
                    </a:srgbClr>
                  </a:outerShdw>
                </a:effectLst>
                <a:latin typeface="Arial Narrow" panose="020B0606020202030204" pitchFamily="34" charset="0"/>
              </a:rPr>
              <a:t>and</a:t>
            </a:r>
            <a:r>
              <a:rPr lang="en-US" b="1" dirty="0">
                <a:solidFill>
                  <a:srgbClr val="C00000"/>
                </a:solidFill>
                <a:effectLst>
                  <a:outerShdw blurRad="38100" dist="38100" dir="2700000" algn="tl">
                    <a:srgbClr val="000000">
                      <a:alpha val="43137"/>
                    </a:srgbClr>
                  </a:outerShdw>
                </a:effectLst>
                <a:latin typeface="Arial Narrow" panose="020B0606020202030204" pitchFamily="34" charset="0"/>
              </a:rPr>
              <a:t> System Discovery</a:t>
            </a:r>
            <a:endParaRPr lang="LID4096"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D93747B8-233F-8FB4-C63E-5E3742D3F650}"/>
              </a:ext>
            </a:extLst>
          </p:cNvPr>
          <p:cNvSpPr>
            <a:spLocks noGrp="1"/>
          </p:cNvSpPr>
          <p:nvPr>
            <p:ph idx="1"/>
          </p:nvPr>
        </p:nvSpPr>
        <p:spPr/>
        <p:txBody>
          <a:bodyPr>
            <a:normAutofit fontScale="47500" lnSpcReduction="20000"/>
          </a:bodyPr>
          <a:lstStyle/>
          <a:p>
            <a:pPr marL="0" indent="0">
              <a:buNone/>
            </a:pPr>
            <a:endParaRPr lang="en-US" sz="2800" b="0" i="0" dirty="0">
              <a:solidFill>
                <a:srgbClr val="009BE0"/>
              </a:solidFill>
              <a:effectLst/>
              <a:latin typeface="Clarity City"/>
            </a:endParaRPr>
          </a:p>
          <a:p>
            <a:pPr>
              <a:lnSpc>
                <a:spcPct val="120000"/>
              </a:lnSpc>
            </a:pPr>
            <a:r>
              <a:rPr lang="en-US" sz="4200" b="1" dirty="0">
                <a:solidFill>
                  <a:srgbClr val="4D5C7D"/>
                </a:solidFill>
                <a:latin typeface="Axiforma-Regular"/>
              </a:rPr>
              <a:t>Service discovery </a:t>
            </a:r>
            <a:r>
              <a:rPr lang="en-US" sz="4200" i="0" dirty="0">
                <a:effectLst/>
                <a:latin typeface="Axiforma-Regular"/>
              </a:rPr>
              <a:t>is the process of </a:t>
            </a:r>
            <a:r>
              <a:rPr lang="en-US" sz="4200" i="1" dirty="0">
                <a:solidFill>
                  <a:srgbClr val="C00000"/>
                </a:solidFill>
                <a:effectLst/>
                <a:latin typeface="Axiforma-Regular"/>
              </a:rPr>
              <a:t>automatically detecting devices and services on a network</a:t>
            </a:r>
            <a:r>
              <a:rPr lang="en-US" sz="4200" i="0" dirty="0">
                <a:effectLst/>
                <a:latin typeface="Axiforma-Regular"/>
              </a:rPr>
              <a:t>. Service discovery protocol (SDP) is a networking standard that accomplishes detection of networks by identifying resources.</a:t>
            </a:r>
            <a:endParaRPr lang="en-US" sz="4200" b="1" i="0" dirty="0">
              <a:effectLst/>
              <a:latin typeface="Axiforma-Regular"/>
            </a:endParaRPr>
          </a:p>
          <a:p>
            <a:pPr>
              <a:lnSpc>
                <a:spcPct val="120000"/>
              </a:lnSpc>
            </a:pPr>
            <a:r>
              <a:rPr lang="en-US" sz="4200" b="1" i="0" dirty="0">
                <a:solidFill>
                  <a:srgbClr val="4D5C7D"/>
                </a:solidFill>
                <a:effectLst/>
                <a:latin typeface="Axiforma-Regular"/>
              </a:rPr>
              <a:t>Reusability:</a:t>
            </a:r>
            <a:r>
              <a:rPr lang="en-US" sz="4200" b="0" i="0" dirty="0">
                <a:solidFill>
                  <a:srgbClr val="4D5C7D"/>
                </a:solidFill>
                <a:effectLst/>
                <a:latin typeface="Axiforma-Regular"/>
              </a:rPr>
              <a:t> </a:t>
            </a:r>
            <a:r>
              <a:rPr lang="en-US" sz="4200" b="0" i="0" dirty="0">
                <a:effectLst/>
                <a:latin typeface="Axiforma-Regular"/>
              </a:rPr>
              <a:t>An often forgotten but great benefit of microservices is the fact that the </a:t>
            </a:r>
            <a:r>
              <a:rPr lang="en-US" sz="4200" b="0" i="1" dirty="0">
                <a:solidFill>
                  <a:srgbClr val="C00000"/>
                </a:solidFill>
                <a:effectLst/>
                <a:latin typeface="Axiforma-Regular"/>
              </a:rPr>
              <a:t>independent components (processes) </a:t>
            </a:r>
            <a:r>
              <a:rPr lang="en-US" sz="4200" b="0" i="0" dirty="0">
                <a:effectLst/>
                <a:latin typeface="Axiforma-Regular"/>
              </a:rPr>
              <a:t>that make up the entirety of the software can be reused for future projects.</a:t>
            </a:r>
            <a:r>
              <a:rPr lang="en-US" sz="4200" b="0" i="0" dirty="0">
                <a:solidFill>
                  <a:srgbClr val="4D5C7D"/>
                </a:solidFill>
                <a:effectLst/>
                <a:latin typeface="Axiforma-Regular"/>
              </a:rPr>
              <a:t> </a:t>
            </a:r>
            <a:endParaRPr lang="LID4096" sz="4200" dirty="0"/>
          </a:p>
          <a:p>
            <a:pPr>
              <a:lnSpc>
                <a:spcPct val="120000"/>
              </a:lnSpc>
            </a:pPr>
            <a:r>
              <a:rPr lang="en-US" altLang="zh-CN" sz="4200" b="1" dirty="0">
                <a:solidFill>
                  <a:srgbClr val="4D5C7D"/>
                </a:solidFill>
                <a:latin typeface="Axiforma-Regular"/>
              </a:rPr>
              <a:t>System Discovery </a:t>
            </a:r>
            <a:r>
              <a:rPr lang="en-US" altLang="zh-CN" sz="4200" dirty="0"/>
              <a:t>is a process of automatically detecting a system by identifying </a:t>
            </a:r>
            <a:r>
              <a:rPr lang="en-US" altLang="zh-CN" sz="4200" dirty="0">
                <a:solidFill>
                  <a:srgbClr val="C00000"/>
                </a:solidFill>
              </a:rPr>
              <a:t>a set of interrelated active components and the relationships between them </a:t>
            </a:r>
            <a:r>
              <a:rPr lang="en-US" altLang="zh-CN" sz="4200" dirty="0"/>
              <a:t>with regarding to a business goal of an application domain.</a:t>
            </a:r>
            <a:r>
              <a:rPr lang="zh-CN" altLang="en-US" sz="4200" dirty="0"/>
              <a:t> </a:t>
            </a:r>
            <a:r>
              <a:rPr lang="en-US" altLang="zh-CN" sz="4200" dirty="0"/>
              <a:t>The</a:t>
            </a:r>
            <a:r>
              <a:rPr lang="zh-CN" altLang="en-US" sz="4200" dirty="0"/>
              <a:t> </a:t>
            </a:r>
            <a:r>
              <a:rPr lang="en-US" altLang="zh-CN" sz="4200" dirty="0"/>
              <a:t>systems</a:t>
            </a:r>
            <a:r>
              <a:rPr lang="zh-CN" altLang="en-US" sz="4200" dirty="0"/>
              <a:t> </a:t>
            </a:r>
            <a:r>
              <a:rPr lang="en-US" altLang="zh-CN" sz="4200" dirty="0"/>
              <a:t>to</a:t>
            </a:r>
            <a:r>
              <a:rPr lang="zh-CN" altLang="en-US" sz="4200" dirty="0"/>
              <a:t> </a:t>
            </a:r>
            <a:r>
              <a:rPr lang="en-US" altLang="zh-CN" sz="4200" dirty="0"/>
              <a:t>be recovered can be, for examples, </a:t>
            </a:r>
            <a:r>
              <a:rPr lang="en-US" altLang="zh-CN" sz="4200" i="1" dirty="0">
                <a:solidFill>
                  <a:srgbClr val="C00000"/>
                </a:solidFill>
              </a:rPr>
              <a:t>a supply chain, a business process or an undiscovered</a:t>
            </a:r>
            <a:r>
              <a:rPr lang="zh-CN" altLang="en-US" sz="4200" i="1" dirty="0">
                <a:solidFill>
                  <a:srgbClr val="C00000"/>
                </a:solidFill>
              </a:rPr>
              <a:t> </a:t>
            </a:r>
            <a:r>
              <a:rPr lang="en-US" altLang="zh-CN" sz="4200" i="1" dirty="0">
                <a:solidFill>
                  <a:srgbClr val="C00000"/>
                </a:solidFill>
              </a:rPr>
              <a:t>organization</a:t>
            </a:r>
            <a:r>
              <a:rPr lang="zh-CN" altLang="en-US" sz="4200" dirty="0"/>
              <a:t> </a:t>
            </a:r>
            <a:endParaRPr lang="en-US" sz="4200" dirty="0"/>
          </a:p>
          <a:p>
            <a:pPr marL="0" indent="0">
              <a:buNone/>
            </a:pPr>
            <a:endParaRPr lang="en-US" dirty="0"/>
          </a:p>
          <a:p>
            <a:pPr>
              <a:buFont typeface="Wingdings" panose="05000000000000000000" pitchFamily="2" charset="2"/>
              <a:buChar char="v"/>
            </a:pPr>
            <a:r>
              <a:rPr lang="en-US" sz="2000" dirty="0" err="1"/>
              <a:t>SCaporuscio</a:t>
            </a:r>
            <a:r>
              <a:rPr lang="en-US" sz="2000" dirty="0"/>
              <a:t>, M., Grassi, V., </a:t>
            </a:r>
            <a:r>
              <a:rPr lang="en-US" sz="2000" dirty="0" err="1"/>
              <a:t>Marzolla</a:t>
            </a:r>
            <a:r>
              <a:rPr lang="en-US" sz="2000" dirty="0"/>
              <a:t>, M., </a:t>
            </a:r>
            <a:r>
              <a:rPr lang="en-US" sz="2000" dirty="0" err="1"/>
              <a:t>Mirandola</a:t>
            </a:r>
            <a:r>
              <a:rPr lang="en-US" sz="2000" dirty="0"/>
              <a:t>, R.: </a:t>
            </a:r>
            <a:r>
              <a:rPr lang="en-US" sz="2000" dirty="0" err="1"/>
              <a:t>GoPrime</a:t>
            </a:r>
            <a:r>
              <a:rPr lang="en-US" sz="2000" dirty="0"/>
              <a:t>: </a:t>
            </a:r>
            <a:r>
              <a:rPr lang="en-US" sz="2000" i="1" u="sng" dirty="0">
                <a:solidFill>
                  <a:srgbClr val="002060"/>
                </a:solidFill>
              </a:rPr>
              <a:t>a fully de-centralized middleware for </a:t>
            </a:r>
            <a:r>
              <a:rPr lang="en-US" sz="2000" i="1" u="sng" dirty="0" err="1">
                <a:solidFill>
                  <a:srgbClr val="002060"/>
                </a:solidFill>
              </a:rPr>
              <a:t>utilityaware</a:t>
            </a:r>
            <a:r>
              <a:rPr lang="en-US" sz="2000" i="1" u="sng" dirty="0">
                <a:solidFill>
                  <a:srgbClr val="002060"/>
                </a:solidFill>
              </a:rPr>
              <a:t> service assembly</a:t>
            </a:r>
            <a:r>
              <a:rPr lang="en-US" sz="2000" dirty="0"/>
              <a:t>. IEEE Transactions on Software Engineering 42(2), 136152 (2016)</a:t>
            </a:r>
            <a:endParaRPr lang="LID4096" sz="2000" b="1" dirty="0">
              <a:solidFill>
                <a:srgbClr val="002060"/>
              </a:solidFill>
            </a:endParaRPr>
          </a:p>
        </p:txBody>
      </p:sp>
    </p:spTree>
    <p:extLst>
      <p:ext uri="{BB962C8B-B14F-4D97-AF65-F5344CB8AC3E}">
        <p14:creationId xmlns:p14="http://schemas.microsoft.com/office/powerpoint/2010/main" val="3210939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90A7-0439-856D-F4FB-D2B9625A9433}"/>
              </a:ext>
            </a:extLst>
          </p:cNvPr>
          <p:cNvSpPr>
            <a:spLocks noGrp="1"/>
          </p:cNvSpPr>
          <p:nvPr>
            <p:ph type="title"/>
          </p:nvPr>
        </p:nvSpPr>
        <p:spPr>
          <a:xfrm>
            <a:off x="838200" y="409949"/>
            <a:ext cx="10515600" cy="1325563"/>
          </a:xfrm>
        </p:spPr>
        <p:txBody>
          <a:bodyPr/>
          <a:lstStyle/>
          <a:p>
            <a:r>
              <a:rPr lang="en-US" b="1">
                <a:solidFill>
                  <a:srgbClr val="002060"/>
                </a:solidFill>
                <a:effectLst>
                  <a:outerShdw blurRad="38100" dist="38100" dir="2700000" algn="tl">
                    <a:srgbClr val="000000">
                      <a:alpha val="43137"/>
                    </a:srgbClr>
                  </a:outerShdw>
                </a:effectLst>
                <a:latin typeface="Arial Narrow" panose="020B0606020202030204" pitchFamily="34" charset="0"/>
              </a:rPr>
              <a:t>The Types </a:t>
            </a:r>
            <a:r>
              <a:rPr lang="en-US" b="1" dirty="0">
                <a:solidFill>
                  <a:srgbClr val="002060"/>
                </a:solidFill>
                <a:effectLst>
                  <a:outerShdw blurRad="38100" dist="38100" dir="2700000" algn="tl">
                    <a:srgbClr val="000000">
                      <a:alpha val="43137"/>
                    </a:srgbClr>
                  </a:outerShdw>
                </a:effectLst>
                <a:latin typeface="Arial Narrow" panose="020B0606020202030204" pitchFamily="34" charset="0"/>
              </a:rPr>
              <a:t>of </a:t>
            </a:r>
            <a:r>
              <a:rPr lang="en-US" b="1" dirty="0">
                <a:solidFill>
                  <a:srgbClr val="C00000"/>
                </a:solidFill>
                <a:effectLst>
                  <a:outerShdw blurRad="38100" dist="38100" dir="2700000" algn="tl">
                    <a:srgbClr val="000000">
                      <a:alpha val="43137"/>
                    </a:srgbClr>
                  </a:outerShdw>
                </a:effectLst>
                <a:latin typeface="Arial Narrow" panose="020B0606020202030204" pitchFamily="34" charset="0"/>
              </a:rPr>
              <a:t>Service Discovery</a:t>
            </a:r>
            <a:endParaRPr lang="LID4096"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D93747B8-233F-8FB4-C63E-5E3742D3F650}"/>
              </a:ext>
            </a:extLst>
          </p:cNvPr>
          <p:cNvSpPr>
            <a:spLocks noGrp="1"/>
          </p:cNvSpPr>
          <p:nvPr>
            <p:ph idx="1"/>
          </p:nvPr>
        </p:nvSpPr>
        <p:spPr>
          <a:xfrm>
            <a:off x="838200" y="1735512"/>
            <a:ext cx="10515600" cy="3992935"/>
          </a:xfrm>
        </p:spPr>
        <p:txBody>
          <a:bodyPr>
            <a:normAutofit fontScale="25000" lnSpcReduction="20000"/>
          </a:bodyPr>
          <a:lstStyle/>
          <a:p>
            <a:pPr marL="0" indent="0">
              <a:buNone/>
            </a:pPr>
            <a:endParaRPr lang="en-US" sz="1700" b="0" i="0" dirty="0">
              <a:solidFill>
                <a:srgbClr val="009BE0"/>
              </a:solidFill>
              <a:effectLst/>
              <a:latin typeface="Clarity City"/>
            </a:endParaRPr>
          </a:p>
          <a:p>
            <a:pPr>
              <a:lnSpc>
                <a:spcPct val="120000"/>
              </a:lnSpc>
            </a:pPr>
            <a:r>
              <a:rPr lang="en-US" sz="9600" b="1" dirty="0">
                <a:solidFill>
                  <a:srgbClr val="C00000"/>
                </a:solidFill>
              </a:rPr>
              <a:t>Client-Side Service Discovery </a:t>
            </a:r>
            <a:r>
              <a:rPr lang="en-US" sz="9600" dirty="0"/>
              <a:t>is </a:t>
            </a:r>
            <a:r>
              <a:rPr lang="en-US" altLang="zh-CN" sz="9600" dirty="0"/>
              <a:t>a</a:t>
            </a:r>
            <a:r>
              <a:rPr lang="en-US" sz="9600" dirty="0"/>
              <a:t> type of service discovery, the service client or consumer has to search the service registry in order to locate a service provider. Then, the client selects a suitable and free service instance through a load balancing algorithm to make a request, e. g.</a:t>
            </a:r>
            <a:r>
              <a:rPr lang="zh-CN" altLang="en-US" sz="9600" dirty="0"/>
              <a:t> </a:t>
            </a:r>
            <a:r>
              <a:rPr lang="en-US" altLang="zh-CN" sz="9600" dirty="0"/>
              <a:t>Eureka.</a:t>
            </a:r>
            <a:endParaRPr lang="en-US" sz="9600" dirty="0"/>
          </a:p>
          <a:p>
            <a:pPr>
              <a:lnSpc>
                <a:spcPct val="120000"/>
              </a:lnSpc>
            </a:pPr>
            <a:r>
              <a:rPr lang="en-US" sz="9600" b="1" dirty="0">
                <a:solidFill>
                  <a:srgbClr val="C00000"/>
                </a:solidFill>
              </a:rPr>
              <a:t>Server-Side Service Discovery </a:t>
            </a:r>
            <a:r>
              <a:rPr lang="en-US" sz="9600" dirty="0"/>
              <a:t>is a type of service discovery, the client or consumer does not have to be aware of the service registry. The requests are made through a router, which then searches the service registry itself. When the router finds a valid service instance that is available, it forwards the request and gets the job done , e. g. NGINX, AWX</a:t>
            </a:r>
          </a:p>
          <a:p>
            <a:pPr marL="0" indent="0">
              <a:lnSpc>
                <a:spcPct val="120000"/>
              </a:lnSpc>
              <a:buNone/>
            </a:pPr>
            <a:endParaRPr lang="en-US" sz="9600" dirty="0"/>
          </a:p>
          <a:p>
            <a:pPr marL="0" indent="0">
              <a:lnSpc>
                <a:spcPct val="120000"/>
              </a:lnSpc>
              <a:buNone/>
            </a:pPr>
            <a:r>
              <a:rPr lang="en-US" sz="8000" dirty="0" err="1"/>
              <a:t>SCaporuscio</a:t>
            </a:r>
            <a:r>
              <a:rPr lang="en-US" sz="8000" dirty="0"/>
              <a:t>, M., Grassi, V., </a:t>
            </a:r>
            <a:r>
              <a:rPr lang="en-US" sz="8000" dirty="0" err="1"/>
              <a:t>Marzolla</a:t>
            </a:r>
            <a:r>
              <a:rPr lang="en-US" sz="8000" dirty="0"/>
              <a:t>, M., </a:t>
            </a:r>
            <a:r>
              <a:rPr lang="en-US" sz="8000" dirty="0" err="1"/>
              <a:t>Mirandola</a:t>
            </a:r>
            <a:r>
              <a:rPr lang="en-US" sz="8000" dirty="0"/>
              <a:t>, R.: </a:t>
            </a:r>
            <a:r>
              <a:rPr lang="en-US" sz="8000" dirty="0" err="1"/>
              <a:t>GoPrime</a:t>
            </a:r>
            <a:r>
              <a:rPr lang="en-US" sz="8000" dirty="0"/>
              <a:t>: </a:t>
            </a:r>
            <a:r>
              <a:rPr lang="en-US" sz="8000" i="1" u="sng" dirty="0">
                <a:solidFill>
                  <a:srgbClr val="002060"/>
                </a:solidFill>
              </a:rPr>
              <a:t>a fully de-centralized middleware for </a:t>
            </a:r>
            <a:r>
              <a:rPr lang="en-US" sz="8000" i="1" u="sng" dirty="0" err="1">
                <a:solidFill>
                  <a:srgbClr val="002060"/>
                </a:solidFill>
              </a:rPr>
              <a:t>utilityaware</a:t>
            </a:r>
            <a:r>
              <a:rPr lang="en-US" sz="8000" i="1" u="sng" dirty="0">
                <a:solidFill>
                  <a:srgbClr val="002060"/>
                </a:solidFill>
              </a:rPr>
              <a:t> service assembly</a:t>
            </a:r>
            <a:r>
              <a:rPr lang="en-US" sz="8000" dirty="0"/>
              <a:t>. IEEE Transactions on Software Engineering 42(2), 136152 (2016)</a:t>
            </a:r>
            <a:endParaRPr lang="LID4096" sz="8000" b="1" dirty="0">
              <a:solidFill>
                <a:srgbClr val="002060"/>
              </a:solidFill>
            </a:endParaRPr>
          </a:p>
          <a:p>
            <a:pPr>
              <a:lnSpc>
                <a:spcPct val="120000"/>
              </a:lnSpc>
            </a:pPr>
            <a:endParaRPr lang="en-US" dirty="0"/>
          </a:p>
        </p:txBody>
      </p:sp>
    </p:spTree>
    <p:extLst>
      <p:ext uri="{BB962C8B-B14F-4D97-AF65-F5344CB8AC3E}">
        <p14:creationId xmlns:p14="http://schemas.microsoft.com/office/powerpoint/2010/main" val="140482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90A7-0439-856D-F4FB-D2B9625A9433}"/>
              </a:ext>
            </a:extLst>
          </p:cNvPr>
          <p:cNvSpPr>
            <a:spLocks noGrp="1"/>
          </p:cNvSpPr>
          <p:nvPr>
            <p:ph type="title"/>
          </p:nvPr>
        </p:nvSpPr>
        <p:spPr>
          <a:xfrm>
            <a:off x="838200" y="383055"/>
            <a:ext cx="10515600" cy="1325563"/>
          </a:xfrm>
        </p:spPr>
        <p:txBody>
          <a:bodyPr/>
          <a:lstStyle/>
          <a:p>
            <a:r>
              <a:rPr lang="en-US" b="1" spc="-150" dirty="0">
                <a:solidFill>
                  <a:srgbClr val="C00000"/>
                </a:solidFill>
                <a:effectLst>
                  <a:outerShdw blurRad="38100" dist="38100" dir="2700000" algn="tl">
                    <a:srgbClr val="000000">
                      <a:alpha val="43137"/>
                    </a:srgbClr>
                  </a:outerShdw>
                </a:effectLst>
                <a:latin typeface="Arial Narrow" panose="020B0606020202030204" pitchFamily="34" charset="0"/>
              </a:rPr>
              <a:t>Service Discovery </a:t>
            </a:r>
            <a:r>
              <a:rPr lang="en-US" b="1" spc="-150" dirty="0">
                <a:solidFill>
                  <a:srgbClr val="002060"/>
                </a:solidFill>
                <a:effectLst>
                  <a:outerShdw blurRad="38100" dist="38100" dir="2700000" algn="tl">
                    <a:srgbClr val="000000">
                      <a:alpha val="43137"/>
                    </a:srgbClr>
                  </a:outerShdw>
                </a:effectLst>
                <a:latin typeface="Arial Narrow" panose="020B0606020202030204" pitchFamily="34" charset="0"/>
              </a:rPr>
              <a:t> in Microservice Architecture</a:t>
            </a:r>
            <a:endParaRPr lang="LID4096" b="1" spc="-150"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D93747B8-233F-8FB4-C63E-5E3742D3F650}"/>
              </a:ext>
            </a:extLst>
          </p:cNvPr>
          <p:cNvSpPr>
            <a:spLocks noGrp="1"/>
          </p:cNvSpPr>
          <p:nvPr>
            <p:ph idx="1"/>
          </p:nvPr>
        </p:nvSpPr>
        <p:spPr>
          <a:xfrm>
            <a:off x="838200" y="1708618"/>
            <a:ext cx="10600765" cy="4163264"/>
          </a:xfrm>
        </p:spPr>
        <p:txBody>
          <a:bodyPr>
            <a:normAutofit fontScale="85000" lnSpcReduction="10000"/>
          </a:bodyPr>
          <a:lstStyle/>
          <a:p>
            <a:pPr marL="0" indent="0">
              <a:buNone/>
            </a:pPr>
            <a:endParaRPr lang="en-US" sz="900" b="1" dirty="0">
              <a:solidFill>
                <a:srgbClr val="002060"/>
              </a:solidFill>
            </a:endParaRPr>
          </a:p>
          <a:p>
            <a:pPr marL="0" indent="0">
              <a:buNone/>
            </a:pPr>
            <a:r>
              <a:rPr lang="en-US" sz="2400" b="1" dirty="0">
                <a:solidFill>
                  <a:srgbClr val="002060"/>
                </a:solidFill>
              </a:rPr>
              <a:t>HashiCorp Consul </a:t>
            </a:r>
            <a:r>
              <a:rPr lang="en-US" sz="2400" dirty="0"/>
              <a:t>is primarily a tool to </a:t>
            </a:r>
            <a:r>
              <a:rPr lang="en-US" sz="2400" b="1" dirty="0">
                <a:solidFill>
                  <a:srgbClr val="C00000"/>
                </a:solidFill>
              </a:rPr>
              <a:t>discover and configure </a:t>
            </a:r>
            <a:r>
              <a:rPr lang="en-US" sz="2400" dirty="0"/>
              <a:t>services. Its API allows clients to register and discover service instances, and it also performs regular health checks to ensure service availability</a:t>
            </a:r>
            <a:endParaRPr lang="en-US" sz="2400" b="0" i="0" dirty="0">
              <a:solidFill>
                <a:srgbClr val="009BE0"/>
              </a:solidFill>
              <a:effectLst/>
              <a:latin typeface="Clarity City"/>
            </a:endParaRPr>
          </a:p>
          <a:p>
            <a:pPr>
              <a:lnSpc>
                <a:spcPct val="120000"/>
              </a:lnSpc>
            </a:pPr>
            <a:r>
              <a:rPr lang="en-US" sz="2400" dirty="0"/>
              <a:t>Controlling the distributed </a:t>
            </a:r>
            <a:r>
              <a:rPr lang="en-US" sz="2400" b="1" i="1" dirty="0">
                <a:solidFill>
                  <a:srgbClr val="C00000"/>
                </a:solidFill>
              </a:rPr>
              <a:t>data plane </a:t>
            </a:r>
            <a:r>
              <a:rPr lang="en-US" sz="2400" dirty="0"/>
              <a:t>to provide a scalable and reliable </a:t>
            </a:r>
            <a:r>
              <a:rPr lang="en-US" sz="2400" b="1" dirty="0">
                <a:solidFill>
                  <a:srgbClr val="002060"/>
                </a:solidFill>
              </a:rPr>
              <a:t>service mesh</a:t>
            </a:r>
            <a:r>
              <a:rPr lang="en-US" sz="2400" dirty="0"/>
              <a:t>(</a:t>
            </a:r>
            <a:r>
              <a:rPr lang="zh-CN" altLang="en-US" sz="2400" dirty="0"/>
              <a:t>网</a:t>
            </a:r>
            <a:r>
              <a:rPr lang="en-US" altLang="zh-CN" sz="2400" dirty="0"/>
              <a:t>)</a:t>
            </a:r>
            <a:r>
              <a:rPr lang="en-US" sz="2400" dirty="0"/>
              <a:t>. </a:t>
            </a:r>
          </a:p>
          <a:p>
            <a:pPr>
              <a:lnSpc>
                <a:spcPct val="120000"/>
              </a:lnSpc>
            </a:pPr>
            <a:r>
              <a:rPr lang="en-US" sz="2400" dirty="0"/>
              <a:t> Providing a real-time </a:t>
            </a:r>
            <a:r>
              <a:rPr lang="en-US" sz="2400" b="1" i="1" dirty="0">
                <a:solidFill>
                  <a:srgbClr val="C00000"/>
                </a:solidFill>
              </a:rPr>
              <a:t>directory</a:t>
            </a:r>
            <a:r>
              <a:rPr lang="en-US" sz="2400" dirty="0"/>
              <a:t> of all running services. </a:t>
            </a:r>
          </a:p>
          <a:p>
            <a:pPr>
              <a:lnSpc>
                <a:spcPct val="120000"/>
              </a:lnSpc>
            </a:pPr>
            <a:r>
              <a:rPr lang="en-US" sz="2400" dirty="0"/>
              <a:t>Automating centralized </a:t>
            </a:r>
            <a:r>
              <a:rPr lang="en-US" sz="2400" b="1" i="1" dirty="0">
                <a:solidFill>
                  <a:srgbClr val="C00000"/>
                </a:solidFill>
              </a:rPr>
              <a:t>network middleware configuration </a:t>
            </a:r>
            <a:r>
              <a:rPr lang="en-US" sz="2400" dirty="0"/>
              <a:t>to reduce human intervention. </a:t>
            </a:r>
          </a:p>
          <a:p>
            <a:pPr>
              <a:lnSpc>
                <a:spcPct val="120000"/>
              </a:lnSpc>
            </a:pPr>
            <a:r>
              <a:rPr lang="en-US" sz="2400" dirty="0"/>
              <a:t> Automating lifecycle management of </a:t>
            </a:r>
            <a:r>
              <a:rPr lang="en-US" sz="2400" b="1" dirty="0">
                <a:solidFill>
                  <a:srgbClr val="C00000"/>
                </a:solidFill>
              </a:rPr>
              <a:t>certificates</a:t>
            </a:r>
            <a:r>
              <a:rPr lang="en-US" sz="2400" dirty="0"/>
              <a:t> issued by third-party Certificate Authority. </a:t>
            </a:r>
          </a:p>
          <a:p>
            <a:pPr>
              <a:lnSpc>
                <a:spcPct val="120000"/>
              </a:lnSpc>
            </a:pPr>
            <a:r>
              <a:rPr lang="en-US" sz="2400" dirty="0"/>
              <a:t>Enabling </a:t>
            </a:r>
            <a:r>
              <a:rPr lang="en-US" sz="2400" b="1" i="1" dirty="0">
                <a:solidFill>
                  <a:srgbClr val="002060"/>
                </a:solidFill>
              </a:rPr>
              <a:t>visibility</a:t>
            </a:r>
            <a:r>
              <a:rPr lang="en-US" sz="2400" dirty="0"/>
              <a:t> in services and their </a:t>
            </a:r>
            <a:r>
              <a:rPr lang="en-US" sz="2400" b="1" i="1" dirty="0">
                <a:solidFill>
                  <a:srgbClr val="C00000"/>
                </a:solidFill>
              </a:rPr>
              <a:t>health status</a:t>
            </a:r>
            <a:r>
              <a:rPr lang="en-US" sz="2400" dirty="0"/>
              <a:t>. </a:t>
            </a:r>
          </a:p>
          <a:p>
            <a:pPr>
              <a:lnSpc>
                <a:spcPct val="120000"/>
              </a:lnSpc>
            </a:pPr>
            <a:r>
              <a:rPr lang="en-US" sz="2400" dirty="0"/>
              <a:t> Providing </a:t>
            </a:r>
            <a:r>
              <a:rPr lang="en-US" sz="2400" b="1" i="1" dirty="0">
                <a:solidFill>
                  <a:srgbClr val="C00000"/>
                </a:solidFill>
              </a:rPr>
              <a:t>unified support </a:t>
            </a:r>
            <a:r>
              <a:rPr lang="en-US" sz="2400" dirty="0"/>
              <a:t>across </a:t>
            </a:r>
            <a:r>
              <a:rPr lang="en-US" sz="2400" dirty="0" err="1"/>
              <a:t>difArchiferent</a:t>
            </a:r>
            <a:r>
              <a:rPr lang="en-US" sz="2400" dirty="0"/>
              <a:t> </a:t>
            </a:r>
            <a:r>
              <a:rPr lang="en-US" sz="2400" b="1" dirty="0">
                <a:solidFill>
                  <a:srgbClr val="002060"/>
                </a:solidFill>
              </a:rPr>
              <a:t>workload types </a:t>
            </a:r>
            <a:r>
              <a:rPr lang="en-US" sz="2400" dirty="0"/>
              <a:t>and </a:t>
            </a:r>
            <a:r>
              <a:rPr lang="en-US" sz="2400" b="1" dirty="0">
                <a:solidFill>
                  <a:srgbClr val="002060"/>
                </a:solidFill>
              </a:rPr>
              <a:t>runtime platforms</a:t>
            </a:r>
            <a:r>
              <a:rPr lang="en-US" sz="2400" dirty="0"/>
              <a:t>.</a:t>
            </a:r>
          </a:p>
        </p:txBody>
      </p:sp>
    </p:spTree>
    <p:extLst>
      <p:ext uri="{BB962C8B-B14F-4D97-AF65-F5344CB8AC3E}">
        <p14:creationId xmlns:p14="http://schemas.microsoft.com/office/powerpoint/2010/main" val="174493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80969"/>
          </a:xfrm>
        </p:spPr>
        <p:txBody>
          <a:bodyPr>
            <a:normAutofit fontScale="90000"/>
          </a:bodyPr>
          <a:lstStyle/>
          <a:p>
            <a:br>
              <a:rPr lang="en-US" altLang="zh-CN" b="1" dirty="0">
                <a:solidFill>
                  <a:srgbClr val="C00000"/>
                </a:solidFill>
              </a:rPr>
            </a:br>
            <a:r>
              <a:rPr lang="en-US" altLang="zh-CN" b="1" dirty="0">
                <a:solidFill>
                  <a:srgbClr val="C00000"/>
                </a:solidFill>
                <a:effectLst>
                  <a:outerShdw blurRad="38100" dist="38100" dir="2700000" algn="tl">
                    <a:srgbClr val="000000">
                      <a:alpha val="43137"/>
                    </a:srgbClr>
                  </a:outerShdw>
                </a:effectLst>
              </a:rPr>
              <a:t>Intelligent</a:t>
            </a:r>
            <a:r>
              <a:rPr lang="en-US" altLang="zh-CN" b="1" dirty="0">
                <a:solidFill>
                  <a:srgbClr val="C00000"/>
                </a:solidFill>
              </a:rPr>
              <a:t> </a:t>
            </a:r>
            <a:r>
              <a:rPr lang="en-US" altLang="zh-CN" b="1" dirty="0">
                <a:solidFill>
                  <a:srgbClr val="C00000"/>
                </a:solidFill>
                <a:effectLst>
                  <a:outerShdw blurRad="38100" dist="38100" dir="2700000" algn="tl">
                    <a:srgbClr val="000000">
                      <a:alpha val="43137"/>
                    </a:srgbClr>
                  </a:outerShdw>
                </a:effectLst>
              </a:rPr>
              <a:t>Dynamic Software Programming</a:t>
            </a:r>
            <a:br>
              <a:rPr lang="en-US" altLang="zh-CN" b="1" dirty="0">
                <a:solidFill>
                  <a:srgbClr val="C00000"/>
                </a:solidFill>
              </a:rPr>
            </a:br>
            <a:r>
              <a:rPr lang="zh-CN" altLang="en-US" sz="3600" b="1" dirty="0">
                <a:solidFill>
                  <a:srgbClr val="002060"/>
                </a:solidFill>
                <a:effectLst>
                  <a:outerShdw blurRad="38100" dist="38100" dir="2700000" algn="tl">
                    <a:srgbClr val="000000">
                      <a:alpha val="43137"/>
                    </a:srgbClr>
                  </a:outerShdw>
                </a:effectLst>
                <a:latin typeface="+mj-ea"/>
              </a:rPr>
              <a:t>智能化的动态程序设计</a:t>
            </a:r>
            <a:br>
              <a:rPr lang="zh-CN" altLang="en-US" dirty="0"/>
            </a:br>
            <a:endParaRPr lang="zh-CN" altLang="en-US" dirty="0"/>
          </a:p>
        </p:txBody>
      </p:sp>
      <p:sp>
        <p:nvSpPr>
          <p:cNvPr id="3" name="内容占位符 2"/>
          <p:cNvSpPr>
            <a:spLocks noGrp="1"/>
          </p:cNvSpPr>
          <p:nvPr>
            <p:ph idx="1"/>
          </p:nvPr>
        </p:nvSpPr>
        <p:spPr>
          <a:xfrm>
            <a:off x="838200" y="1443318"/>
            <a:ext cx="10515600" cy="5289176"/>
          </a:xfrm>
        </p:spPr>
        <p:txBody>
          <a:bodyPr>
            <a:normAutofit fontScale="62500" lnSpcReduction="20000"/>
          </a:bodyPr>
          <a:lstStyle/>
          <a:p>
            <a:pPr marL="0" indent="0">
              <a:lnSpc>
                <a:spcPts val="2400"/>
              </a:lnSpc>
              <a:spcAft>
                <a:spcPts val="800"/>
              </a:spcAft>
              <a:buNone/>
            </a:pPr>
            <a:r>
              <a:rPr lang="en-US" sz="2900" b="1" dirty="0">
                <a:solidFill>
                  <a:srgbClr val="0070C0"/>
                </a:solidFill>
                <a:latin typeface="Arial" panose="020B0604020202020204" pitchFamily="34" charset="0"/>
                <a:ea typeface="FangSong" panose="02010609060101010101" pitchFamily="49" charset="-122"/>
                <a:cs typeface="Arial" panose="020B0604020202020204" pitchFamily="34" charset="0"/>
              </a:rPr>
              <a:t>Dynamic software programming is a new model for intelligent software development. </a:t>
            </a:r>
            <a:r>
              <a:rPr lang="en-US" sz="2900" dirty="0">
                <a:solidFill>
                  <a:srgbClr val="C00000"/>
                </a:solidFill>
                <a:latin typeface="Arial" panose="020B0604020202020204" pitchFamily="34" charset="0"/>
                <a:ea typeface="FangSong" panose="02010609060101010101" pitchFamily="49" charset="-122"/>
                <a:cs typeface="Arial" panose="020B0604020202020204" pitchFamily="34" charset="0"/>
              </a:rPr>
              <a:t>In the era of software defined and internet of everything, most of our activities in software development will be dynamic software development or in other words, dynamic software programming. Programming in the traditional sense uses (static) program components to build systems; while dynamic software programming uses active components to build systems. The active components can be processes, running systems or any software defined things in runtime. The autonomous, uncertainty, dynamic, evolution, user inclusive and intelligent nature of these components constitute important features of dynamic software programming.</a:t>
            </a:r>
            <a:r>
              <a:rPr lang="en-US" sz="2900" dirty="0">
                <a:latin typeface="Arial" panose="020B0604020202020204" pitchFamily="34" charset="0"/>
                <a:ea typeface="FangSong" panose="02010609060101010101" pitchFamily="49" charset="-122"/>
                <a:cs typeface="Arial" panose="020B0604020202020204" pitchFamily="34" charset="0"/>
              </a:rPr>
              <a:t> </a:t>
            </a:r>
            <a:r>
              <a:rPr lang="en-US" sz="2900" b="1" dirty="0">
                <a:solidFill>
                  <a:srgbClr val="0070C0"/>
                </a:solidFill>
                <a:latin typeface="Arial" panose="020B0604020202020204" pitchFamily="34" charset="0"/>
                <a:ea typeface="FangSong" panose="02010609060101010101" pitchFamily="49" charset="-122"/>
                <a:cs typeface="Arial" panose="020B0604020202020204" pitchFamily="34" charset="0"/>
              </a:rPr>
              <a:t>Furthermore, the dynamic nature of the</a:t>
            </a:r>
            <a:r>
              <a:rPr lang="zh-CN" altLang="en-US" sz="2900" b="1" dirty="0">
                <a:solidFill>
                  <a:srgbClr val="0070C0"/>
                </a:solidFill>
                <a:latin typeface="Arial" panose="020B0604020202020204" pitchFamily="34" charset="0"/>
                <a:ea typeface="FangSong" panose="02010609060101010101" pitchFamily="49" charset="-122"/>
                <a:cs typeface="Arial" panose="020B0604020202020204" pitchFamily="34" charset="0"/>
              </a:rPr>
              <a:t> </a:t>
            </a:r>
            <a:r>
              <a:rPr lang="en-US" altLang="zh-CN" sz="2900" b="1" dirty="0">
                <a:solidFill>
                  <a:srgbClr val="0070C0"/>
                </a:solidFill>
                <a:latin typeface="Arial" panose="020B0604020202020204" pitchFamily="34" charset="0"/>
                <a:ea typeface="FangSong" panose="02010609060101010101" pitchFamily="49" charset="-122"/>
                <a:cs typeface="Arial" panose="020B0604020202020204" pitchFamily="34" charset="0"/>
              </a:rPr>
              <a:t>active</a:t>
            </a:r>
            <a:r>
              <a:rPr lang="zh-CN" altLang="en-US" sz="2900" b="1" dirty="0">
                <a:solidFill>
                  <a:srgbClr val="0070C0"/>
                </a:solidFill>
                <a:latin typeface="Arial" panose="020B0604020202020204" pitchFamily="34" charset="0"/>
                <a:ea typeface="FangSong" panose="02010609060101010101" pitchFamily="49" charset="-122"/>
                <a:cs typeface="Arial" panose="020B0604020202020204" pitchFamily="34" charset="0"/>
              </a:rPr>
              <a:t> </a:t>
            </a:r>
            <a:r>
              <a:rPr lang="en-US" sz="2900" b="1" dirty="0">
                <a:solidFill>
                  <a:srgbClr val="0070C0"/>
                </a:solidFill>
                <a:latin typeface="Arial" panose="020B0604020202020204" pitchFamily="34" charset="0"/>
                <a:ea typeface="FangSong" panose="02010609060101010101" pitchFamily="49" charset="-122"/>
                <a:cs typeface="Arial" panose="020B0604020202020204" pitchFamily="34" charset="0"/>
              </a:rPr>
              <a:t>components will allow the architecture of the system to change dynamically during runtime, resulting in so-called dynamic architectures. Dynamic architecture and active components are the basic elements of dynamic programming.</a:t>
            </a:r>
          </a:p>
          <a:p>
            <a:pPr marL="0" indent="0">
              <a:lnSpc>
                <a:spcPts val="2400"/>
              </a:lnSpc>
              <a:spcBef>
                <a:spcPts val="0"/>
              </a:spcBef>
              <a:buNone/>
            </a:pPr>
            <a:r>
              <a:rPr lang="zh-CN" altLang="en-US" sz="2300" b="1" dirty="0">
                <a:solidFill>
                  <a:srgbClr val="002060"/>
                </a:solidFill>
                <a:latin typeface="FangSong" panose="02010609060101010101" pitchFamily="49" charset="-122"/>
                <a:ea typeface="FangSong" panose="02010609060101010101" pitchFamily="49" charset="-122"/>
              </a:rPr>
              <a:t>  </a:t>
            </a:r>
            <a:r>
              <a:rPr lang="zh-CN" altLang="en-US" sz="2000" b="1" dirty="0">
                <a:solidFill>
                  <a:srgbClr val="002060"/>
                </a:solidFill>
                <a:latin typeface="FangSong" panose="02010609060101010101" pitchFamily="49" charset="-122"/>
                <a:ea typeface="FangSong" panose="02010609060101010101" pitchFamily="49" charset="-122"/>
              </a:rPr>
              <a:t> 本章将讨论动态程序设计，一种新的智能软件开发模型。</a:t>
            </a:r>
            <a:r>
              <a:rPr lang="zh-CN" altLang="en-US" sz="2000" b="1" dirty="0">
                <a:solidFill>
                  <a:srgbClr val="C00000"/>
                </a:solidFill>
                <a:latin typeface="FangSong" panose="02010609060101010101" pitchFamily="49" charset="-122"/>
                <a:ea typeface="FangSong" panose="02010609060101010101" pitchFamily="49" charset="-122"/>
              </a:rPr>
              <a:t>在这个软件定义与万物互联的时代，传统的程设计模式行将淡出，代之而起的是动态程序设计。传统意义下的程序设计以静态程序组件构建系统；而动态程序设计则以动态组件构建系统。动态组件可以是软件定义的任何事物，任何进程或正在运行的系统，这些组件的自主性、不确定性、动态演化性、用户包容性与智能化性质构成了动态程序设计的重要特征。</a:t>
            </a:r>
            <a:r>
              <a:rPr lang="zh-CN" altLang="en-US" sz="2000" b="1" dirty="0">
                <a:solidFill>
                  <a:srgbClr val="002060"/>
                </a:solidFill>
                <a:latin typeface="FangSong" panose="02010609060101010101" pitchFamily="49" charset="-122"/>
                <a:ea typeface="FangSong" panose="02010609060101010101" pitchFamily="49" charset="-122"/>
              </a:rPr>
              <a:t>此外，组件的动态特性将允许系统的架构在运行期间动态变化，从而产生所谓的动态架构。 动态架构与动态组件是动态程序设计的基本要素。</a:t>
            </a:r>
            <a:endParaRPr lang="zh-CN" altLang="en-US" sz="2300" b="1" dirty="0">
              <a:solidFill>
                <a:srgbClr val="00206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83286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372193" y="3850659"/>
            <a:ext cx="1572904" cy="816935"/>
          </a:xfrm>
          <a:prstGeom prst="rect">
            <a:avLst/>
          </a:prstGeom>
        </p:spPr>
      </p:pic>
      <p:pic>
        <p:nvPicPr>
          <p:cNvPr id="13" name="图片 12"/>
          <p:cNvPicPr>
            <a:picLocks noChangeAspect="1"/>
          </p:cNvPicPr>
          <p:nvPr/>
        </p:nvPicPr>
        <p:blipFill>
          <a:blip r:embed="rId2"/>
          <a:stretch>
            <a:fillRect/>
          </a:stretch>
        </p:blipFill>
        <p:spPr>
          <a:xfrm>
            <a:off x="3025466" y="4138797"/>
            <a:ext cx="1572904" cy="816935"/>
          </a:xfrm>
          <a:prstGeom prst="rect">
            <a:avLst/>
          </a:prstGeom>
        </p:spPr>
      </p:pic>
      <p:sp>
        <p:nvSpPr>
          <p:cNvPr id="3" name="灯片编号占位符 2"/>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146" name="Picture 2" descr="https://ss3.bdstatic.com/70cFv8Sh_Q1YnxGkpoWK1HF6hhy/it/u=2925009992,3634711121&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2498" y="1811428"/>
            <a:ext cx="1569357" cy="81606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rot="20919077">
            <a:off x="2015686" y="2260132"/>
            <a:ext cx="820535" cy="1586103"/>
          </a:xfrm>
          <a:prstGeom prst="rect">
            <a:avLst/>
          </a:prstGeom>
        </p:spPr>
      </p:pic>
      <p:pic>
        <p:nvPicPr>
          <p:cNvPr id="8" name="图片 7"/>
          <p:cNvPicPr>
            <a:picLocks noChangeAspect="1"/>
          </p:cNvPicPr>
          <p:nvPr/>
        </p:nvPicPr>
        <p:blipFill>
          <a:blip r:embed="rId5"/>
          <a:stretch>
            <a:fillRect/>
          </a:stretch>
        </p:blipFill>
        <p:spPr>
          <a:xfrm>
            <a:off x="9695569" y="814369"/>
            <a:ext cx="1586103" cy="714375"/>
          </a:xfrm>
          <a:prstGeom prst="rect">
            <a:avLst/>
          </a:prstGeom>
        </p:spPr>
      </p:pic>
      <p:pic>
        <p:nvPicPr>
          <p:cNvPr id="14" name="图片 13"/>
          <p:cNvPicPr>
            <a:picLocks noChangeAspect="1"/>
          </p:cNvPicPr>
          <p:nvPr/>
        </p:nvPicPr>
        <p:blipFill>
          <a:blip r:embed="rId2"/>
          <a:stretch>
            <a:fillRect/>
          </a:stretch>
        </p:blipFill>
        <p:spPr>
          <a:xfrm>
            <a:off x="1806472" y="1612240"/>
            <a:ext cx="1572904" cy="816935"/>
          </a:xfrm>
          <a:prstGeom prst="rect">
            <a:avLst/>
          </a:prstGeom>
        </p:spPr>
      </p:pic>
      <p:pic>
        <p:nvPicPr>
          <p:cNvPr id="9" name="图片 8"/>
          <p:cNvPicPr>
            <a:picLocks noChangeAspect="1"/>
          </p:cNvPicPr>
          <p:nvPr/>
        </p:nvPicPr>
        <p:blipFill>
          <a:blip r:embed="rId2"/>
          <a:stretch>
            <a:fillRect/>
          </a:stretch>
        </p:blipFill>
        <p:spPr>
          <a:xfrm>
            <a:off x="8138808" y="5793563"/>
            <a:ext cx="1572904" cy="816935"/>
          </a:xfrm>
          <a:prstGeom prst="rect">
            <a:avLst/>
          </a:prstGeom>
        </p:spPr>
      </p:pic>
      <p:pic>
        <p:nvPicPr>
          <p:cNvPr id="17" name="图片 16"/>
          <p:cNvPicPr>
            <a:picLocks noChangeAspect="1"/>
          </p:cNvPicPr>
          <p:nvPr/>
        </p:nvPicPr>
        <p:blipFill>
          <a:blip r:embed="rId6"/>
          <a:stretch>
            <a:fillRect/>
          </a:stretch>
        </p:blipFill>
        <p:spPr>
          <a:xfrm>
            <a:off x="6207524" y="4674819"/>
            <a:ext cx="1152525" cy="714375"/>
          </a:xfrm>
          <a:prstGeom prst="rect">
            <a:avLst/>
          </a:prstGeom>
        </p:spPr>
      </p:pic>
      <p:pic>
        <p:nvPicPr>
          <p:cNvPr id="18" name="图片 17"/>
          <p:cNvPicPr>
            <a:picLocks noChangeAspect="1"/>
          </p:cNvPicPr>
          <p:nvPr/>
        </p:nvPicPr>
        <p:blipFill>
          <a:blip r:embed="rId7"/>
          <a:stretch>
            <a:fillRect/>
          </a:stretch>
        </p:blipFill>
        <p:spPr>
          <a:xfrm>
            <a:off x="9912499" y="2900588"/>
            <a:ext cx="1152244" cy="719390"/>
          </a:xfrm>
          <a:prstGeom prst="rect">
            <a:avLst/>
          </a:prstGeom>
        </p:spPr>
      </p:pic>
      <p:pic>
        <p:nvPicPr>
          <p:cNvPr id="22" name="图片 21"/>
          <p:cNvPicPr>
            <a:picLocks noChangeAspect="1"/>
          </p:cNvPicPr>
          <p:nvPr/>
        </p:nvPicPr>
        <p:blipFill>
          <a:blip r:embed="rId7"/>
          <a:stretch>
            <a:fillRect/>
          </a:stretch>
        </p:blipFill>
        <p:spPr>
          <a:xfrm>
            <a:off x="3137208" y="5074173"/>
            <a:ext cx="1152244" cy="719390"/>
          </a:xfrm>
          <a:prstGeom prst="rect">
            <a:avLst/>
          </a:prstGeom>
        </p:spPr>
      </p:pic>
      <p:pic>
        <p:nvPicPr>
          <p:cNvPr id="23" name="图片 22"/>
          <p:cNvPicPr>
            <a:picLocks noChangeAspect="1"/>
          </p:cNvPicPr>
          <p:nvPr/>
        </p:nvPicPr>
        <p:blipFill>
          <a:blip r:embed="rId7"/>
          <a:stretch>
            <a:fillRect/>
          </a:stretch>
        </p:blipFill>
        <p:spPr>
          <a:xfrm>
            <a:off x="3506251" y="3142964"/>
            <a:ext cx="1152244" cy="719390"/>
          </a:xfrm>
          <a:prstGeom prst="rect">
            <a:avLst/>
          </a:prstGeom>
        </p:spPr>
      </p:pic>
      <p:pic>
        <p:nvPicPr>
          <p:cNvPr id="24" name="图片 23"/>
          <p:cNvPicPr>
            <a:picLocks noChangeAspect="1"/>
          </p:cNvPicPr>
          <p:nvPr/>
        </p:nvPicPr>
        <p:blipFill>
          <a:blip r:embed="rId4"/>
          <a:stretch>
            <a:fillRect/>
          </a:stretch>
        </p:blipFill>
        <p:spPr>
          <a:xfrm rot="922165">
            <a:off x="4575192" y="5339352"/>
            <a:ext cx="820535" cy="1586103"/>
          </a:xfrm>
          <a:prstGeom prst="rect">
            <a:avLst/>
          </a:prstGeom>
        </p:spPr>
      </p:pic>
      <p:pic>
        <p:nvPicPr>
          <p:cNvPr id="25" name="图片 24"/>
          <p:cNvPicPr>
            <a:picLocks noChangeAspect="1"/>
          </p:cNvPicPr>
          <p:nvPr/>
        </p:nvPicPr>
        <p:blipFill>
          <a:blip r:embed="rId4"/>
          <a:stretch>
            <a:fillRect/>
          </a:stretch>
        </p:blipFill>
        <p:spPr>
          <a:xfrm rot="1782378">
            <a:off x="1748379" y="5021256"/>
            <a:ext cx="820535" cy="1586103"/>
          </a:xfrm>
          <a:prstGeom prst="rect">
            <a:avLst/>
          </a:prstGeom>
        </p:spPr>
      </p:pic>
      <p:pic>
        <p:nvPicPr>
          <p:cNvPr id="26" name="图片 25"/>
          <p:cNvPicPr>
            <a:picLocks noChangeAspect="1"/>
          </p:cNvPicPr>
          <p:nvPr/>
        </p:nvPicPr>
        <p:blipFill>
          <a:blip r:embed="rId4"/>
          <a:stretch>
            <a:fillRect/>
          </a:stretch>
        </p:blipFill>
        <p:spPr>
          <a:xfrm rot="19088123">
            <a:off x="7991204" y="4105052"/>
            <a:ext cx="820535" cy="1586103"/>
          </a:xfrm>
          <a:prstGeom prst="rect">
            <a:avLst/>
          </a:prstGeom>
        </p:spPr>
      </p:pic>
      <p:pic>
        <p:nvPicPr>
          <p:cNvPr id="27" name="图片 26"/>
          <p:cNvPicPr>
            <a:picLocks noChangeAspect="1"/>
          </p:cNvPicPr>
          <p:nvPr/>
        </p:nvPicPr>
        <p:blipFill>
          <a:blip r:embed="rId4"/>
          <a:stretch>
            <a:fillRect/>
          </a:stretch>
        </p:blipFill>
        <p:spPr>
          <a:xfrm rot="19088123">
            <a:off x="8694128" y="1958961"/>
            <a:ext cx="820535" cy="1586103"/>
          </a:xfrm>
          <a:prstGeom prst="rect">
            <a:avLst/>
          </a:prstGeom>
          <a:solidFill>
            <a:schemeClr val="accent2"/>
          </a:solidFill>
        </p:spPr>
      </p:pic>
      <p:pic>
        <p:nvPicPr>
          <p:cNvPr id="28" name="图片 27"/>
          <p:cNvPicPr>
            <a:picLocks noChangeAspect="1"/>
          </p:cNvPicPr>
          <p:nvPr/>
        </p:nvPicPr>
        <p:blipFill>
          <a:blip r:embed="rId5"/>
          <a:stretch>
            <a:fillRect/>
          </a:stretch>
        </p:blipFill>
        <p:spPr>
          <a:xfrm>
            <a:off x="5962166" y="5759045"/>
            <a:ext cx="1564099" cy="714375"/>
          </a:xfrm>
          <a:prstGeom prst="rect">
            <a:avLst/>
          </a:prstGeom>
        </p:spPr>
      </p:pic>
      <p:pic>
        <p:nvPicPr>
          <p:cNvPr id="20" name="图片 19"/>
          <p:cNvPicPr>
            <a:picLocks noChangeAspect="1"/>
          </p:cNvPicPr>
          <p:nvPr/>
        </p:nvPicPr>
        <p:blipFill>
          <a:blip r:embed="rId8"/>
          <a:stretch>
            <a:fillRect/>
          </a:stretch>
        </p:blipFill>
        <p:spPr>
          <a:xfrm>
            <a:off x="3133237" y="5972286"/>
            <a:ext cx="1142857" cy="885714"/>
          </a:xfrm>
          <a:prstGeom prst="rect">
            <a:avLst/>
          </a:prstGeom>
        </p:spPr>
      </p:pic>
      <p:pic>
        <p:nvPicPr>
          <p:cNvPr id="21" name="图片 20"/>
          <p:cNvPicPr>
            <a:picLocks noChangeAspect="1"/>
          </p:cNvPicPr>
          <p:nvPr/>
        </p:nvPicPr>
        <p:blipFill>
          <a:blip r:embed="rId9"/>
          <a:stretch>
            <a:fillRect/>
          </a:stretch>
        </p:blipFill>
        <p:spPr>
          <a:xfrm>
            <a:off x="8308657" y="522671"/>
            <a:ext cx="1066667" cy="1409524"/>
          </a:xfrm>
          <a:prstGeom prst="rect">
            <a:avLst/>
          </a:prstGeom>
        </p:spPr>
      </p:pic>
      <p:pic>
        <p:nvPicPr>
          <p:cNvPr id="31" name="图片 30"/>
          <p:cNvPicPr>
            <a:picLocks noChangeAspect="1"/>
          </p:cNvPicPr>
          <p:nvPr/>
        </p:nvPicPr>
        <p:blipFill>
          <a:blip r:embed="rId9"/>
          <a:stretch>
            <a:fillRect/>
          </a:stretch>
        </p:blipFill>
        <p:spPr>
          <a:xfrm flipH="1">
            <a:off x="3674732" y="1580188"/>
            <a:ext cx="1004145" cy="1409524"/>
          </a:xfrm>
          <a:prstGeom prst="rect">
            <a:avLst/>
          </a:prstGeom>
        </p:spPr>
      </p:pic>
      <p:pic>
        <p:nvPicPr>
          <p:cNvPr id="33" name="图片 32"/>
          <p:cNvPicPr>
            <a:picLocks noChangeAspect="1"/>
          </p:cNvPicPr>
          <p:nvPr/>
        </p:nvPicPr>
        <p:blipFill>
          <a:blip r:embed="rId9"/>
          <a:stretch>
            <a:fillRect/>
          </a:stretch>
        </p:blipFill>
        <p:spPr>
          <a:xfrm>
            <a:off x="10153567" y="5266593"/>
            <a:ext cx="1066667" cy="1409524"/>
          </a:xfrm>
          <a:prstGeom prst="rect">
            <a:avLst/>
          </a:prstGeom>
        </p:spPr>
      </p:pic>
      <p:pic>
        <p:nvPicPr>
          <p:cNvPr id="35" name="图片 34"/>
          <p:cNvPicPr>
            <a:picLocks noChangeAspect="1"/>
          </p:cNvPicPr>
          <p:nvPr/>
        </p:nvPicPr>
        <p:blipFill>
          <a:blip r:embed="rId9"/>
          <a:stretch>
            <a:fillRect/>
          </a:stretch>
        </p:blipFill>
        <p:spPr>
          <a:xfrm flipH="1">
            <a:off x="4718783" y="3942018"/>
            <a:ext cx="1088434" cy="1409524"/>
          </a:xfrm>
          <a:prstGeom prst="rect">
            <a:avLst/>
          </a:prstGeom>
        </p:spPr>
      </p:pic>
      <p:pic>
        <p:nvPicPr>
          <p:cNvPr id="36" name="图片 35"/>
          <p:cNvPicPr>
            <a:picLocks noChangeAspect="1"/>
          </p:cNvPicPr>
          <p:nvPr/>
        </p:nvPicPr>
        <p:blipFill>
          <a:blip r:embed="rId9"/>
          <a:stretch>
            <a:fillRect/>
          </a:stretch>
        </p:blipFill>
        <p:spPr>
          <a:xfrm>
            <a:off x="8747547" y="3554364"/>
            <a:ext cx="1066667" cy="1409524"/>
          </a:xfrm>
          <a:prstGeom prst="rect">
            <a:avLst/>
          </a:prstGeom>
        </p:spPr>
      </p:pic>
      <p:pic>
        <p:nvPicPr>
          <p:cNvPr id="32" name="图片 31"/>
          <p:cNvPicPr>
            <a:picLocks noChangeAspect="1"/>
          </p:cNvPicPr>
          <p:nvPr/>
        </p:nvPicPr>
        <p:blipFill>
          <a:blip r:embed="rId4"/>
          <a:stretch>
            <a:fillRect/>
          </a:stretch>
        </p:blipFill>
        <p:spPr>
          <a:xfrm rot="3202890">
            <a:off x="10023856" y="3772219"/>
            <a:ext cx="820535" cy="1586103"/>
          </a:xfrm>
          <a:prstGeom prst="rect">
            <a:avLst/>
          </a:prstGeom>
        </p:spPr>
      </p:pic>
      <p:cxnSp>
        <p:nvCxnSpPr>
          <p:cNvPr id="16" name="曲线连接符 15"/>
          <p:cNvCxnSpPr>
            <a:stCxn id="14" idx="1"/>
            <a:endCxn id="5" idx="1"/>
          </p:cNvCxnSpPr>
          <p:nvPr/>
        </p:nvCxnSpPr>
        <p:spPr>
          <a:xfrm rot="10800000" flipH="1" flipV="1">
            <a:off x="1806472" y="2020708"/>
            <a:ext cx="217236" cy="1113208"/>
          </a:xfrm>
          <a:prstGeom prst="curvedConnector3">
            <a:avLst>
              <a:gd name="adj1" fmla="val -105231"/>
            </a:avLst>
          </a:prstGeom>
        </p:spPr>
        <p:style>
          <a:lnRef idx="1">
            <a:schemeClr val="accent1"/>
          </a:lnRef>
          <a:fillRef idx="0">
            <a:schemeClr val="accent1"/>
          </a:fillRef>
          <a:effectRef idx="0">
            <a:schemeClr val="accent1"/>
          </a:effectRef>
          <a:fontRef idx="minor">
            <a:schemeClr val="tx1"/>
          </a:fontRef>
        </p:style>
      </p:cxnSp>
      <p:cxnSp>
        <p:nvCxnSpPr>
          <p:cNvPr id="38" name="曲线连接符 37"/>
          <p:cNvCxnSpPr>
            <a:stCxn id="14" idx="0"/>
            <a:endCxn id="31" idx="0"/>
          </p:cNvCxnSpPr>
          <p:nvPr/>
        </p:nvCxnSpPr>
        <p:spPr>
          <a:xfrm rot="5400000" flipH="1" flipV="1">
            <a:off x="3368838" y="804274"/>
            <a:ext cx="32052" cy="1583880"/>
          </a:xfrm>
          <a:prstGeom prst="curvedConnector3">
            <a:avLst>
              <a:gd name="adj1" fmla="val 813216"/>
            </a:avLst>
          </a:prstGeom>
        </p:spPr>
        <p:style>
          <a:lnRef idx="1">
            <a:schemeClr val="accent1"/>
          </a:lnRef>
          <a:fillRef idx="0">
            <a:schemeClr val="accent1"/>
          </a:fillRef>
          <a:effectRef idx="0">
            <a:schemeClr val="accent1"/>
          </a:effectRef>
          <a:fontRef idx="minor">
            <a:schemeClr val="tx1"/>
          </a:fontRef>
        </p:style>
      </p:cxnSp>
      <p:cxnSp>
        <p:nvCxnSpPr>
          <p:cNvPr id="42" name="曲线连接符 41"/>
          <p:cNvCxnSpPr>
            <a:stCxn id="31" idx="1"/>
            <a:endCxn id="35" idx="0"/>
          </p:cNvCxnSpPr>
          <p:nvPr/>
        </p:nvCxnSpPr>
        <p:spPr>
          <a:xfrm>
            <a:off x="4678877" y="2284950"/>
            <a:ext cx="584123" cy="165706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31" idx="1"/>
          </p:cNvCxnSpPr>
          <p:nvPr/>
        </p:nvCxnSpPr>
        <p:spPr>
          <a:xfrm flipV="1">
            <a:off x="4678877" y="1212217"/>
            <a:ext cx="3569054" cy="107273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31" idx="3"/>
          </p:cNvCxnSpPr>
          <p:nvPr/>
        </p:nvCxnSpPr>
        <p:spPr>
          <a:xfrm rot="10800000" flipV="1">
            <a:off x="2681718" y="2284950"/>
            <a:ext cx="993015" cy="73047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15" idx="1"/>
            <a:endCxn id="25" idx="1"/>
          </p:cNvCxnSpPr>
          <p:nvPr/>
        </p:nvCxnSpPr>
        <p:spPr>
          <a:xfrm rot="10800000" flipH="1" flipV="1">
            <a:off x="1372193" y="4259126"/>
            <a:ext cx="430104" cy="1351871"/>
          </a:xfrm>
          <a:prstGeom prst="curvedConnector3">
            <a:avLst>
              <a:gd name="adj1" fmla="val -53150"/>
            </a:avLst>
          </a:prstGeom>
        </p:spPr>
        <p:style>
          <a:lnRef idx="1">
            <a:schemeClr val="accent1"/>
          </a:lnRef>
          <a:fillRef idx="0">
            <a:schemeClr val="accent1"/>
          </a:fillRef>
          <a:effectRef idx="0">
            <a:schemeClr val="accent1"/>
          </a:effectRef>
          <a:fontRef idx="minor">
            <a:schemeClr val="tx1"/>
          </a:fontRef>
        </p:style>
      </p:cxnSp>
      <p:cxnSp>
        <p:nvCxnSpPr>
          <p:cNvPr id="54" name="曲线连接符 53"/>
          <p:cNvCxnSpPr>
            <a:endCxn id="23" idx="1"/>
          </p:cNvCxnSpPr>
          <p:nvPr/>
        </p:nvCxnSpPr>
        <p:spPr>
          <a:xfrm flipV="1">
            <a:off x="2614017" y="3502659"/>
            <a:ext cx="892234" cy="3480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31" idx="2"/>
            <a:endCxn id="23" idx="0"/>
          </p:cNvCxnSpPr>
          <p:nvPr/>
        </p:nvCxnSpPr>
        <p:spPr>
          <a:xfrm rot="5400000">
            <a:off x="4052963" y="3019123"/>
            <a:ext cx="153252" cy="9443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8" name="曲线连接符 57"/>
          <p:cNvCxnSpPr>
            <a:stCxn id="23" idx="2"/>
            <a:endCxn id="13" idx="0"/>
          </p:cNvCxnSpPr>
          <p:nvPr/>
        </p:nvCxnSpPr>
        <p:spPr>
          <a:xfrm rot="5400000">
            <a:off x="3808925" y="3865348"/>
            <a:ext cx="276443" cy="27045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0" name="曲线连接符 59"/>
          <p:cNvCxnSpPr>
            <a:endCxn id="35" idx="3"/>
          </p:cNvCxnSpPr>
          <p:nvPr/>
        </p:nvCxnSpPr>
        <p:spPr>
          <a:xfrm rot="16200000" flipH="1">
            <a:off x="4023077" y="3951073"/>
            <a:ext cx="788581" cy="60283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25" idx="3"/>
          </p:cNvCxnSpPr>
          <p:nvPr/>
        </p:nvCxnSpPr>
        <p:spPr>
          <a:xfrm>
            <a:off x="2514995" y="6017618"/>
            <a:ext cx="789380" cy="39752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45" name="曲线连接符 6144"/>
          <p:cNvCxnSpPr>
            <a:stCxn id="35" idx="1"/>
            <a:endCxn id="27" idx="1"/>
          </p:cNvCxnSpPr>
          <p:nvPr/>
        </p:nvCxnSpPr>
        <p:spPr>
          <a:xfrm flipV="1">
            <a:off x="5807217" y="3025814"/>
            <a:ext cx="2991643" cy="162096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48" name="直接连接符 6147"/>
          <p:cNvCxnSpPr>
            <a:stCxn id="23" idx="3"/>
            <a:endCxn id="27" idx="0"/>
          </p:cNvCxnSpPr>
          <p:nvPr/>
        </p:nvCxnSpPr>
        <p:spPr>
          <a:xfrm flipV="1">
            <a:off x="4658495" y="2161408"/>
            <a:ext cx="3916640" cy="1341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0" name="曲线连接符 6149"/>
          <p:cNvCxnSpPr>
            <a:stCxn id="21" idx="0"/>
            <a:endCxn id="8" idx="0"/>
          </p:cNvCxnSpPr>
          <p:nvPr/>
        </p:nvCxnSpPr>
        <p:spPr>
          <a:xfrm rot="16200000" flipH="1">
            <a:off x="9519457" y="-154795"/>
            <a:ext cx="291698" cy="1646630"/>
          </a:xfrm>
          <a:prstGeom prst="curvedConnector3">
            <a:avLst>
              <a:gd name="adj1" fmla="val -78369"/>
            </a:avLst>
          </a:prstGeom>
        </p:spPr>
        <p:style>
          <a:lnRef idx="1">
            <a:schemeClr val="accent1"/>
          </a:lnRef>
          <a:fillRef idx="0">
            <a:schemeClr val="accent1"/>
          </a:fillRef>
          <a:effectRef idx="0">
            <a:schemeClr val="accent1"/>
          </a:effectRef>
          <a:fontRef idx="minor">
            <a:schemeClr val="tx1"/>
          </a:fontRef>
        </p:style>
      </p:cxnSp>
      <p:cxnSp>
        <p:nvCxnSpPr>
          <p:cNvPr id="6153" name="曲线连接符 6152"/>
          <p:cNvCxnSpPr>
            <a:stCxn id="8" idx="3"/>
            <a:endCxn id="6146" idx="3"/>
          </p:cNvCxnSpPr>
          <p:nvPr/>
        </p:nvCxnSpPr>
        <p:spPr>
          <a:xfrm flipH="1">
            <a:off x="11221855" y="1171557"/>
            <a:ext cx="59817" cy="1047904"/>
          </a:xfrm>
          <a:prstGeom prst="curvedConnector3">
            <a:avLst>
              <a:gd name="adj1" fmla="val -382166"/>
            </a:avLst>
          </a:prstGeom>
        </p:spPr>
        <p:style>
          <a:lnRef idx="1">
            <a:schemeClr val="accent1"/>
          </a:lnRef>
          <a:fillRef idx="0">
            <a:schemeClr val="accent1"/>
          </a:fillRef>
          <a:effectRef idx="0">
            <a:schemeClr val="accent1"/>
          </a:effectRef>
          <a:fontRef idx="minor">
            <a:schemeClr val="tx1"/>
          </a:fontRef>
        </p:style>
      </p:cxnSp>
      <p:cxnSp>
        <p:nvCxnSpPr>
          <p:cNvPr id="6155" name="曲线连接符 6154"/>
          <p:cNvCxnSpPr>
            <a:stCxn id="6146" idx="3"/>
            <a:endCxn id="18" idx="3"/>
          </p:cNvCxnSpPr>
          <p:nvPr/>
        </p:nvCxnSpPr>
        <p:spPr>
          <a:xfrm flipH="1">
            <a:off x="11064743" y="2219461"/>
            <a:ext cx="157112" cy="1040822"/>
          </a:xfrm>
          <a:prstGeom prst="curvedConnector3">
            <a:avLst>
              <a:gd name="adj1" fmla="val -145501"/>
            </a:avLst>
          </a:prstGeom>
        </p:spPr>
        <p:style>
          <a:lnRef idx="1">
            <a:schemeClr val="accent1"/>
          </a:lnRef>
          <a:fillRef idx="0">
            <a:schemeClr val="accent1"/>
          </a:fillRef>
          <a:effectRef idx="0">
            <a:schemeClr val="accent1"/>
          </a:effectRef>
          <a:fontRef idx="minor">
            <a:schemeClr val="tx1"/>
          </a:fontRef>
        </p:style>
      </p:cxnSp>
      <p:cxnSp>
        <p:nvCxnSpPr>
          <p:cNvPr id="6157" name="曲线连接符 6156"/>
          <p:cNvCxnSpPr>
            <a:stCxn id="18" idx="3"/>
            <a:endCxn id="32" idx="0"/>
          </p:cNvCxnSpPr>
          <p:nvPr/>
        </p:nvCxnSpPr>
        <p:spPr>
          <a:xfrm>
            <a:off x="11064743" y="3260283"/>
            <a:ext cx="5904" cy="831945"/>
          </a:xfrm>
          <a:prstGeom prst="curvedConnector3">
            <a:avLst>
              <a:gd name="adj1" fmla="val 38719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9" name="曲线连接符 6158"/>
          <p:cNvCxnSpPr>
            <a:stCxn id="32" idx="0"/>
            <a:endCxn id="33" idx="3"/>
          </p:cNvCxnSpPr>
          <p:nvPr/>
        </p:nvCxnSpPr>
        <p:spPr>
          <a:xfrm>
            <a:off x="11070647" y="4092228"/>
            <a:ext cx="149587" cy="1879127"/>
          </a:xfrm>
          <a:prstGeom prst="curvedConnector3">
            <a:avLst>
              <a:gd name="adj1" fmla="val 252821"/>
            </a:avLst>
          </a:prstGeom>
        </p:spPr>
        <p:style>
          <a:lnRef idx="1">
            <a:schemeClr val="accent1"/>
          </a:lnRef>
          <a:fillRef idx="0">
            <a:schemeClr val="accent1"/>
          </a:fillRef>
          <a:effectRef idx="0">
            <a:schemeClr val="accent1"/>
          </a:effectRef>
          <a:fontRef idx="minor">
            <a:schemeClr val="tx1"/>
          </a:fontRef>
        </p:style>
      </p:cxnSp>
      <p:cxnSp>
        <p:nvCxnSpPr>
          <p:cNvPr id="6161" name="曲线连接符 6160"/>
          <p:cNvCxnSpPr>
            <a:stCxn id="8" idx="1"/>
          </p:cNvCxnSpPr>
          <p:nvPr/>
        </p:nvCxnSpPr>
        <p:spPr>
          <a:xfrm rot="10800000" flipV="1">
            <a:off x="9209041" y="1171556"/>
            <a:ext cx="486528" cy="3206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3" name="曲线连接符 6162"/>
          <p:cNvCxnSpPr>
            <a:stCxn id="8" idx="2"/>
          </p:cNvCxnSpPr>
          <p:nvPr/>
        </p:nvCxnSpPr>
        <p:spPr>
          <a:xfrm rot="5400000">
            <a:off x="10252733" y="1710134"/>
            <a:ext cx="417278" cy="5449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5" name="曲线连接符 6164"/>
          <p:cNvCxnSpPr>
            <a:stCxn id="27" idx="3"/>
            <a:endCxn id="6146" idx="1"/>
          </p:cNvCxnSpPr>
          <p:nvPr/>
        </p:nvCxnSpPr>
        <p:spPr>
          <a:xfrm flipV="1">
            <a:off x="9409932" y="2219461"/>
            <a:ext cx="242566" cy="25875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67" name="曲线连接符 6166"/>
          <p:cNvCxnSpPr>
            <a:stCxn id="27" idx="3"/>
            <a:endCxn id="18" idx="0"/>
          </p:cNvCxnSpPr>
          <p:nvPr/>
        </p:nvCxnSpPr>
        <p:spPr>
          <a:xfrm>
            <a:off x="9409932" y="2478212"/>
            <a:ext cx="1078689" cy="422376"/>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169" name="曲线连接符 6168"/>
          <p:cNvCxnSpPr>
            <a:stCxn id="36" idx="3"/>
            <a:endCxn id="18" idx="2"/>
          </p:cNvCxnSpPr>
          <p:nvPr/>
        </p:nvCxnSpPr>
        <p:spPr>
          <a:xfrm flipV="1">
            <a:off x="9814214" y="3619978"/>
            <a:ext cx="674407" cy="63914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171" name="曲线连接符 6170"/>
          <p:cNvCxnSpPr>
            <a:stCxn id="36" idx="0"/>
            <a:endCxn id="26" idx="0"/>
          </p:cNvCxnSpPr>
          <p:nvPr/>
        </p:nvCxnSpPr>
        <p:spPr>
          <a:xfrm rot="16200000" flipH="1" flipV="1">
            <a:off x="8199978" y="3226596"/>
            <a:ext cx="753135" cy="1408670"/>
          </a:xfrm>
          <a:prstGeom prst="curvedConnector3">
            <a:avLst>
              <a:gd name="adj1" fmla="val -30353"/>
            </a:avLst>
          </a:prstGeom>
        </p:spPr>
        <p:style>
          <a:lnRef idx="1">
            <a:schemeClr val="accent1"/>
          </a:lnRef>
          <a:fillRef idx="0">
            <a:schemeClr val="accent1"/>
          </a:fillRef>
          <a:effectRef idx="0">
            <a:schemeClr val="accent1"/>
          </a:effectRef>
          <a:fontRef idx="minor">
            <a:schemeClr val="tx1"/>
          </a:fontRef>
        </p:style>
      </p:cxnSp>
      <p:cxnSp>
        <p:nvCxnSpPr>
          <p:cNvPr id="6176" name="直接连接符 6175"/>
          <p:cNvCxnSpPr>
            <a:stCxn id="17" idx="3"/>
          </p:cNvCxnSpPr>
          <p:nvPr/>
        </p:nvCxnSpPr>
        <p:spPr>
          <a:xfrm>
            <a:off x="7360049" y="5032007"/>
            <a:ext cx="948608" cy="42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8" name="直接连接符 6177"/>
          <p:cNvCxnSpPr>
            <a:stCxn id="26" idx="2"/>
          </p:cNvCxnSpPr>
          <p:nvPr/>
        </p:nvCxnSpPr>
        <p:spPr>
          <a:xfrm>
            <a:off x="8930733" y="5488708"/>
            <a:ext cx="1374597" cy="698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1" name="直接连接符 6180"/>
          <p:cNvCxnSpPr>
            <a:stCxn id="24" idx="3"/>
            <a:endCxn id="28" idx="1"/>
          </p:cNvCxnSpPr>
          <p:nvPr/>
        </p:nvCxnSpPr>
        <p:spPr>
          <a:xfrm flipV="1">
            <a:off x="5381054" y="6116233"/>
            <a:ext cx="581112" cy="124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0" name="直接连接符 6189"/>
          <p:cNvCxnSpPr>
            <a:stCxn id="17" idx="2"/>
            <a:endCxn id="28" idx="0"/>
          </p:cNvCxnSpPr>
          <p:nvPr/>
        </p:nvCxnSpPr>
        <p:spPr>
          <a:xfrm flipH="1">
            <a:off x="6744216" y="5389194"/>
            <a:ext cx="39571" cy="369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2" name="曲线连接符 6191"/>
          <p:cNvCxnSpPr>
            <a:stCxn id="28" idx="3"/>
          </p:cNvCxnSpPr>
          <p:nvPr/>
        </p:nvCxnSpPr>
        <p:spPr>
          <a:xfrm>
            <a:off x="7526265" y="6116233"/>
            <a:ext cx="917080" cy="7139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94" name="曲线连接符 6193"/>
          <p:cNvCxnSpPr/>
          <p:nvPr/>
        </p:nvCxnSpPr>
        <p:spPr>
          <a:xfrm>
            <a:off x="9711712" y="6241142"/>
            <a:ext cx="593618"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196" name="曲线连接符 6195"/>
          <p:cNvCxnSpPr>
            <a:stCxn id="22" idx="3"/>
            <a:endCxn id="24" idx="1"/>
          </p:cNvCxnSpPr>
          <p:nvPr/>
        </p:nvCxnSpPr>
        <p:spPr>
          <a:xfrm>
            <a:off x="4289452" y="5433868"/>
            <a:ext cx="300412" cy="58979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779799" y="1308826"/>
            <a:ext cx="1814294" cy="2677656"/>
          </a:xfrm>
          <a:prstGeom prst="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Font typeface="Wingdings" panose="05000000000000000000" pitchFamily="2" charset="2"/>
              <a:buChar char="ü"/>
            </a:pPr>
            <a:r>
              <a:rPr lang="en-US" altLang="zh-CN" dirty="0">
                <a:solidFill>
                  <a:srgbClr val="C00000"/>
                </a:solidFill>
              </a:rPr>
              <a:t>Printer</a:t>
            </a:r>
          </a:p>
          <a:p>
            <a:pPr marL="285750" indent="-285750">
              <a:buFont typeface="Wingdings" panose="05000000000000000000" pitchFamily="2" charset="2"/>
              <a:buChar char="ü"/>
            </a:pPr>
            <a:r>
              <a:rPr lang="en-US" altLang="zh-CN" dirty="0">
                <a:solidFill>
                  <a:srgbClr val="C00000"/>
                </a:solidFill>
              </a:rPr>
              <a:t>Radio</a:t>
            </a:r>
          </a:p>
          <a:p>
            <a:pPr marL="285750" indent="-285750">
              <a:buFont typeface="Wingdings" panose="05000000000000000000" pitchFamily="2" charset="2"/>
              <a:buChar char="ü"/>
            </a:pPr>
            <a:r>
              <a:rPr lang="en-US" altLang="zh-CN" dirty="0">
                <a:solidFill>
                  <a:srgbClr val="C00000"/>
                </a:solidFill>
              </a:rPr>
              <a:t>Computer</a:t>
            </a:r>
          </a:p>
          <a:p>
            <a:pPr marL="285750" indent="-285750">
              <a:buFont typeface="Wingdings" panose="05000000000000000000" pitchFamily="2" charset="2"/>
              <a:buChar char="ü"/>
            </a:pPr>
            <a:r>
              <a:rPr lang="en-US" altLang="zh-CN" dirty="0">
                <a:solidFill>
                  <a:srgbClr val="C00000"/>
                </a:solidFill>
              </a:rPr>
              <a:t>Teacher</a:t>
            </a:r>
          </a:p>
          <a:p>
            <a:pPr marL="285750" indent="-285750">
              <a:buFont typeface="Wingdings" panose="05000000000000000000" pitchFamily="2" charset="2"/>
              <a:buChar char="ü"/>
            </a:pPr>
            <a:r>
              <a:rPr lang="en-US" altLang="zh-CN" dirty="0">
                <a:solidFill>
                  <a:srgbClr val="C00000"/>
                </a:solidFill>
              </a:rPr>
              <a:t>Doctor</a:t>
            </a:r>
          </a:p>
          <a:p>
            <a:pPr marL="285750" indent="-285750">
              <a:buFont typeface="Wingdings" panose="05000000000000000000" pitchFamily="2" charset="2"/>
              <a:buChar char="ü"/>
            </a:pPr>
            <a:r>
              <a:rPr lang="en-US" altLang="zh-CN" dirty="0">
                <a:solidFill>
                  <a:srgbClr val="C00000"/>
                </a:solidFill>
              </a:rPr>
              <a:t>People</a:t>
            </a:r>
          </a:p>
          <a:p>
            <a:pPr marL="285750" indent="-285750">
              <a:buFont typeface="Wingdings" panose="05000000000000000000" pitchFamily="2" charset="2"/>
              <a:buChar char="ü"/>
            </a:pPr>
            <a:r>
              <a:rPr lang="en-US" altLang="zh-CN" dirty="0">
                <a:solidFill>
                  <a:srgbClr val="C00000"/>
                </a:solidFill>
              </a:rPr>
              <a:t>Shop</a:t>
            </a:r>
          </a:p>
          <a:p>
            <a:pPr marL="285750" indent="-285750">
              <a:buFont typeface="Wingdings" panose="05000000000000000000" pitchFamily="2" charset="2"/>
              <a:buChar char="ü"/>
            </a:pPr>
            <a:r>
              <a:rPr lang="en-US" altLang="zh-CN" dirty="0">
                <a:solidFill>
                  <a:srgbClr val="C00000"/>
                </a:solidFill>
              </a:rPr>
              <a:t>Company</a:t>
            </a:r>
          </a:p>
          <a:p>
            <a:pPr marL="285750" indent="-285750">
              <a:buFont typeface="Wingdings" panose="05000000000000000000" pitchFamily="2" charset="2"/>
              <a:buChar char="ü"/>
            </a:pPr>
            <a:r>
              <a:rPr lang="en-US" altLang="zh-CN" sz="2400" b="1" dirty="0">
                <a:solidFill>
                  <a:srgbClr val="C00000"/>
                </a:solidFill>
              </a:rPr>
              <a:t>…… </a:t>
            </a:r>
            <a:endParaRPr lang="zh-CN" altLang="en-US" sz="2400" b="1" dirty="0">
              <a:solidFill>
                <a:srgbClr val="C00000"/>
              </a:solidFill>
            </a:endParaRPr>
          </a:p>
        </p:txBody>
      </p:sp>
      <p:cxnSp>
        <p:nvCxnSpPr>
          <p:cNvPr id="6198" name="曲线连接符 6197"/>
          <p:cNvCxnSpPr>
            <a:stCxn id="20" idx="3"/>
          </p:cNvCxnSpPr>
          <p:nvPr/>
        </p:nvCxnSpPr>
        <p:spPr>
          <a:xfrm flipV="1">
            <a:off x="4276094" y="6116232"/>
            <a:ext cx="382401" cy="29891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699703" y="362275"/>
            <a:ext cx="8211645" cy="741120"/>
          </a:xfrm>
        </p:spPr>
        <p:txBody>
          <a:bodyPr>
            <a:normAutofit/>
          </a:bodyPr>
          <a:lstStyle/>
          <a:p>
            <a:pPr algn="ctr"/>
            <a:r>
              <a:rPr lang="en-US" altLang="zh-CN" sz="3600" b="1" dirty="0">
                <a:solidFill>
                  <a:srgbClr val="FF0000"/>
                </a:solidFill>
                <a:effectLst>
                  <a:outerShdw blurRad="38100" dist="38100" dir="2700000" algn="tl">
                    <a:srgbClr val="000000">
                      <a:alpha val="43137"/>
                    </a:srgbClr>
                  </a:outerShdw>
                </a:effectLst>
                <a:latin typeface="Arial Narrow" panose="020B0606020202030204" pitchFamily="34" charset="0"/>
              </a:rPr>
              <a:t>Software Development with Everything</a:t>
            </a:r>
            <a:endParaRPr lang="en-US" sz="3600" b="1" dirty="0">
              <a:solidFill>
                <a:srgbClr val="FF0000"/>
              </a:solidFill>
              <a:effectLst>
                <a:outerShdw blurRad="38100" dist="38100" dir="2700000" algn="tl">
                  <a:srgbClr val="000000">
                    <a:alpha val="43137"/>
                  </a:srgbClr>
                </a:outerShdw>
              </a:effectLst>
              <a:latin typeface="Arial Narrow" panose="020B0606020202030204" pitchFamily="34" charset="0"/>
            </a:endParaRPr>
          </a:p>
        </p:txBody>
      </p:sp>
    </p:spTree>
    <p:extLst>
      <p:ext uri="{BB962C8B-B14F-4D97-AF65-F5344CB8AC3E}">
        <p14:creationId xmlns:p14="http://schemas.microsoft.com/office/powerpoint/2010/main" val="3876150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t="3846"/>
          <a:stretch/>
        </p:blipFill>
        <p:spPr>
          <a:xfrm flipV="1">
            <a:off x="134111" y="-7948"/>
            <a:ext cx="12057889" cy="6865947"/>
          </a:xfrm>
          <a:prstGeom prst="rect">
            <a:avLst/>
          </a:prstGeom>
        </p:spPr>
      </p:pic>
      <p:sp>
        <p:nvSpPr>
          <p:cNvPr id="5" name="标题 4"/>
          <p:cNvSpPr>
            <a:spLocks noGrp="1"/>
          </p:cNvSpPr>
          <p:nvPr>
            <p:ph type="title"/>
          </p:nvPr>
        </p:nvSpPr>
        <p:spPr>
          <a:xfrm>
            <a:off x="379772" y="2349807"/>
            <a:ext cx="2189200" cy="2000927"/>
          </a:xfrm>
          <a:solidFill>
            <a:srgbClr val="C00000"/>
          </a:solidFill>
          <a:ln>
            <a:noFill/>
          </a:ln>
          <a:effectLst/>
          <a:scene3d>
            <a:camera prst="orthographicFront">
              <a:rot lat="0" lon="0" rev="0"/>
            </a:camera>
            <a:lightRig rig="chilly" dir="t">
              <a:rot lat="0" lon="0" rev="18480000"/>
            </a:lightRig>
          </a:scene3d>
          <a:sp3d prstMaterial="clear">
            <a:bevelT h="63500"/>
          </a:sp3d>
        </p:spPr>
        <p:txBody>
          <a:bodyPr>
            <a:noAutofit/>
          </a:bodyPr>
          <a:lstStyle/>
          <a:p>
            <a:pPr algn="ctr"/>
            <a:r>
              <a:rPr lang="en-US" altLang="zh-CN"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a:t>
            </a:r>
            <a:r>
              <a:rPr lang="en-US"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old</a:t>
            </a:r>
            <a:br>
              <a:rPr lang="en-US"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zh-CN"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
            </a:r>
            <a:r>
              <a:rPr lang="en-US"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ine</a:t>
            </a:r>
          </a:p>
        </p:txBody>
      </p:sp>
      <p:sp>
        <p:nvSpPr>
          <p:cNvPr id="4" name="灯片编号占位符 3"/>
          <p:cNvSpPr>
            <a:spLocks noGrp="1"/>
          </p:cNvSpPr>
          <p:nvPr>
            <p:ph type="sldNum" sz="quarter" idx="12"/>
          </p:nvPr>
        </p:nvSpPr>
        <p:spPr>
          <a:xfrm>
            <a:off x="7449066" y="6306923"/>
            <a:ext cx="2743200" cy="365125"/>
          </a:xfrm>
        </p:spPr>
        <p:txBody>
          <a:bodyPr/>
          <a:lstStyle/>
          <a:p>
            <a:fld id="{D57F1E4F-1CFF-5643-939E-217C01CDF565}" type="slidenum">
              <a:rPr lang="en-US" smtClean="0"/>
              <a:pPr/>
              <a:t>31</a:t>
            </a:fld>
            <a:endParaRPr lang="en-US" dirty="0"/>
          </a:p>
        </p:txBody>
      </p:sp>
      <p:sp>
        <p:nvSpPr>
          <p:cNvPr id="8" name="椭圆 7"/>
          <p:cNvSpPr/>
          <p:nvPr/>
        </p:nvSpPr>
        <p:spPr>
          <a:xfrm>
            <a:off x="2541942" y="-283638"/>
            <a:ext cx="12682747" cy="7267818"/>
          </a:xfrm>
          <a:prstGeom prst="ellipse">
            <a:avLst/>
          </a:prstGeom>
          <a:solidFill>
            <a:srgbClr val="00B0F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00"/>
                </a:solidFill>
                <a:effectLst>
                  <a:outerShdw blurRad="38100" dist="38100" dir="2700000" algn="tl">
                    <a:srgbClr val="000000">
                      <a:alpha val="43137"/>
                    </a:srgbClr>
                  </a:outerShdw>
                </a:effectLst>
                <a:latin typeface="Arial Narrow" panose="020B0606020202030204" pitchFamily="34" charset="0"/>
              </a:rPr>
              <a:t>                                </a:t>
            </a:r>
          </a:p>
          <a:p>
            <a:pPr algn="ctr"/>
            <a:r>
              <a:rPr lang="en-US" altLang="zh-CN" sz="4000" dirty="0">
                <a:solidFill>
                  <a:srgbClr val="FFFF00"/>
                </a:solidFill>
                <a:effectLst>
                  <a:outerShdw blurRad="38100" dist="38100" dir="2700000" algn="tl">
                    <a:srgbClr val="000000">
                      <a:alpha val="43137"/>
                    </a:srgbClr>
                  </a:outerShdw>
                </a:effectLst>
                <a:latin typeface="Arial Narrow" panose="020B0606020202030204" pitchFamily="34" charset="0"/>
              </a:rPr>
              <a:t>              </a:t>
            </a:r>
            <a:r>
              <a:rPr lang="en-US" altLang="zh-CN" sz="4000" b="1" dirty="0">
                <a:solidFill>
                  <a:srgbClr val="FFFF00"/>
                </a:solidFill>
                <a:effectLst>
                  <a:outerShdw blurRad="38100" dist="38100" dir="2700000" algn="tl">
                    <a:srgbClr val="000000">
                      <a:alpha val="43137"/>
                    </a:srgbClr>
                  </a:outerShdw>
                </a:effectLst>
                <a:latin typeface="Arial Narrow" panose="020B0606020202030204" pitchFamily="34" charset="0"/>
              </a:rPr>
              <a:t>Active Software Resources</a:t>
            </a:r>
            <a:endParaRPr lang="en-US" sz="2400" b="1" dirty="0">
              <a:latin typeface="Arial Narrow" panose="020B0606020202030204" pitchFamily="34" charset="0"/>
            </a:endParaRPr>
          </a:p>
          <a:p>
            <a:pPr algn="ctr"/>
            <a:endParaRPr lang="en-US" sz="2400" b="1" dirty="0">
              <a:latin typeface="Arial Narrow" panose="020B0606020202030204" pitchFamily="34" charset="0"/>
            </a:endParaRPr>
          </a:p>
          <a:p>
            <a:pPr algn="ctr"/>
            <a:endParaRPr lang="en-US" sz="2400" b="1" dirty="0">
              <a:latin typeface="Arial Narrow" panose="020B0606020202030204" pitchFamily="34" charset="0"/>
            </a:endParaRPr>
          </a:p>
          <a:p>
            <a:pPr algn="ctr"/>
            <a:endParaRPr lang="en-US" altLang="zh-CN" sz="2400" b="1" dirty="0">
              <a:latin typeface="Arial Narrow" panose="020B0606020202030204" pitchFamily="34" charset="0"/>
            </a:endParaRPr>
          </a:p>
          <a:p>
            <a:pPr algn="ctr"/>
            <a:endParaRPr lang="en-US" sz="2400" b="1" dirty="0">
              <a:latin typeface="Arial Narrow" panose="020B0606020202030204" pitchFamily="34" charset="0"/>
            </a:endParaRPr>
          </a:p>
        </p:txBody>
      </p:sp>
      <p:sp>
        <p:nvSpPr>
          <p:cNvPr id="7" name="椭圆 6"/>
          <p:cNvSpPr/>
          <p:nvPr/>
        </p:nvSpPr>
        <p:spPr>
          <a:xfrm rot="21433886">
            <a:off x="2570456" y="1863585"/>
            <a:ext cx="5634817" cy="297337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     </a:t>
            </a:r>
            <a:endParaRPr lang="en-US" sz="2800" dirty="0"/>
          </a:p>
        </p:txBody>
      </p:sp>
      <p:sp>
        <p:nvSpPr>
          <p:cNvPr id="6" name="椭圆 5"/>
          <p:cNvSpPr/>
          <p:nvPr/>
        </p:nvSpPr>
        <p:spPr>
          <a:xfrm>
            <a:off x="2568971" y="3055970"/>
            <a:ext cx="1505837" cy="875190"/>
          </a:xfrm>
          <a:prstGeom prst="ellipse">
            <a:avLst/>
          </a:prstGeom>
          <a:solidFill>
            <a:srgbClr val="EEEEE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C000"/>
              </a:solidFill>
              <a:latin typeface="Arial Narrow" panose="020B0606020202030204" pitchFamily="34" charset="0"/>
            </a:endParaRPr>
          </a:p>
        </p:txBody>
      </p:sp>
      <p:sp>
        <p:nvSpPr>
          <p:cNvPr id="9" name="矩形 8"/>
          <p:cNvSpPr/>
          <p:nvPr/>
        </p:nvSpPr>
        <p:spPr>
          <a:xfrm>
            <a:off x="5323354" y="1462945"/>
            <a:ext cx="2125711" cy="6742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I</a:t>
            </a:r>
            <a:r>
              <a:rPr lang="en-US" altLang="zh-CN" sz="3600" b="1" dirty="0"/>
              <a:t>nternet</a:t>
            </a:r>
            <a:r>
              <a:rPr lang="en-US" altLang="zh-CN" sz="3200" b="1" dirty="0"/>
              <a:t> </a:t>
            </a:r>
          </a:p>
        </p:txBody>
      </p:sp>
      <p:sp>
        <p:nvSpPr>
          <p:cNvPr id="10" name="矩形 9"/>
          <p:cNvSpPr/>
          <p:nvPr/>
        </p:nvSpPr>
        <p:spPr>
          <a:xfrm>
            <a:off x="5328593" y="4497301"/>
            <a:ext cx="2120472" cy="7402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00"/>
              </a:lnSpc>
            </a:pPr>
            <a:r>
              <a:rPr lang="en-US" altLang="zh-CN" sz="3200" b="1" dirty="0"/>
              <a:t>Mobile Internet</a:t>
            </a:r>
            <a:endParaRPr lang="en-US" sz="3200" b="1" dirty="0"/>
          </a:p>
        </p:txBody>
      </p:sp>
      <p:sp>
        <p:nvSpPr>
          <p:cNvPr id="14" name="矩形 13"/>
          <p:cNvSpPr/>
          <p:nvPr/>
        </p:nvSpPr>
        <p:spPr>
          <a:xfrm>
            <a:off x="8260557" y="725945"/>
            <a:ext cx="3863418" cy="147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latin typeface="Arial Narrow" panose="020B0606020202030204" pitchFamily="34" charset="0"/>
              </a:rPr>
              <a:t>Software Defined</a:t>
            </a:r>
            <a:r>
              <a:rPr lang="en-US" altLang="zh-CN" sz="3200" dirty="0">
                <a:effectLst>
                  <a:outerShdw blurRad="38100" dist="38100" dir="2700000" algn="tl">
                    <a:srgbClr val="000000">
                      <a:alpha val="43137"/>
                    </a:srgbClr>
                  </a:outerShdw>
                </a:effectLst>
                <a:latin typeface="Arial Narrow" panose="020B0606020202030204" pitchFamily="34" charset="0"/>
              </a:rPr>
              <a:t> </a:t>
            </a:r>
            <a:r>
              <a:rPr lang="en-US" altLang="zh-CN" sz="3200" b="1" dirty="0">
                <a:effectLst>
                  <a:outerShdw blurRad="38100" dist="38100" dir="2700000" algn="tl">
                    <a:srgbClr val="000000">
                      <a:alpha val="43137"/>
                    </a:srgbClr>
                  </a:outerShdw>
                </a:effectLst>
                <a:latin typeface="Arial Narrow" panose="020B0606020202030204" pitchFamily="34" charset="0"/>
              </a:rPr>
              <a:t>Everything</a:t>
            </a:r>
            <a:endParaRPr lang="en-US" sz="3200" b="1" dirty="0">
              <a:effectLst>
                <a:outerShdw blurRad="38100" dist="38100" dir="2700000" algn="tl">
                  <a:srgbClr val="000000">
                    <a:alpha val="43137"/>
                  </a:srgbClr>
                </a:outerShdw>
              </a:effectLst>
              <a:latin typeface="Arial Narrow" panose="020B0606020202030204" pitchFamily="34" charset="0"/>
            </a:endParaRPr>
          </a:p>
        </p:txBody>
      </p:sp>
      <p:sp>
        <p:nvSpPr>
          <p:cNvPr id="2" name="文本框 1"/>
          <p:cNvSpPr txBox="1"/>
          <p:nvPr/>
        </p:nvSpPr>
        <p:spPr>
          <a:xfrm>
            <a:off x="4921127" y="2848677"/>
            <a:ext cx="1854428" cy="646331"/>
          </a:xfrm>
          <a:prstGeom prst="rect">
            <a:avLst/>
          </a:prstGeom>
          <a:solidFill>
            <a:schemeClr val="tx1">
              <a:lumMod val="50000"/>
              <a:lumOff val="50000"/>
            </a:schemeClr>
          </a:solidFill>
        </p:spPr>
        <p:txBody>
          <a:bodyPr wrap="square" rtlCol="0">
            <a:spAutoFit/>
          </a:bodyPr>
          <a:lstStyle/>
          <a:p>
            <a:pPr algn="ctr"/>
            <a:r>
              <a:rPr lang="en-US" altLang="zh-CN" sz="3600" dirty="0">
                <a:solidFill>
                  <a:schemeClr val="lt1"/>
                </a:solidFill>
              </a:rPr>
              <a:t>Services</a:t>
            </a:r>
            <a:endParaRPr lang="en-US" sz="3600" dirty="0">
              <a:solidFill>
                <a:schemeClr val="lt1"/>
              </a:solidFill>
            </a:endParaRPr>
          </a:p>
        </p:txBody>
      </p:sp>
      <p:sp>
        <p:nvSpPr>
          <p:cNvPr id="3" name="文本框 2"/>
          <p:cNvSpPr txBox="1"/>
          <p:nvPr/>
        </p:nvSpPr>
        <p:spPr>
          <a:xfrm>
            <a:off x="2227876" y="3008799"/>
            <a:ext cx="2180433" cy="861774"/>
          </a:xfrm>
          <a:prstGeom prst="rect">
            <a:avLst/>
          </a:prstGeom>
          <a:noFill/>
        </p:spPr>
        <p:txBody>
          <a:bodyPr wrap="square" rtlCol="0">
            <a:spAutoFit/>
          </a:bodyPr>
          <a:lstStyle/>
          <a:p>
            <a:pPr algn="ctr">
              <a:lnSpc>
                <a:spcPts val="2000"/>
              </a:lnSpc>
            </a:pPr>
            <a:r>
              <a:rPr lang="en-US" altLang="zh-CN" sz="2400" b="1" dirty="0">
                <a:effectLst>
                  <a:outerShdw blurRad="38100" dist="38100" dir="2700000" algn="tl">
                    <a:srgbClr val="000000">
                      <a:alpha val="43137"/>
                    </a:srgbClr>
                  </a:outerShdw>
                </a:effectLst>
                <a:latin typeface="Arial Narrow" panose="020B0606020202030204" pitchFamily="34" charset="0"/>
              </a:rPr>
              <a:t>Static</a:t>
            </a:r>
            <a:r>
              <a:rPr lang="en-US" altLang="zh-CN" sz="3200" dirty="0">
                <a:effectLst>
                  <a:outerShdw blurRad="38100" dist="38100" dir="2700000" algn="tl">
                    <a:srgbClr val="000000">
                      <a:alpha val="43137"/>
                    </a:srgbClr>
                  </a:outerShdw>
                </a:effectLst>
                <a:latin typeface="Arial Narrow" panose="020B0606020202030204" pitchFamily="34" charset="0"/>
              </a:rPr>
              <a:t> </a:t>
            </a:r>
          </a:p>
          <a:p>
            <a:pPr algn="ctr">
              <a:lnSpc>
                <a:spcPts val="2000"/>
              </a:lnSpc>
            </a:pPr>
            <a:r>
              <a:rPr lang="en-US" altLang="zh-CN" sz="2400" b="1" dirty="0">
                <a:latin typeface="Arial Narrow" panose="020B0606020202030204" pitchFamily="34" charset="0"/>
              </a:rPr>
              <a:t>Software </a:t>
            </a:r>
            <a:r>
              <a:rPr lang="en-US" altLang="zh-CN" sz="2400" b="1" dirty="0">
                <a:effectLst>
                  <a:outerShdw blurRad="38100" dist="38100" dir="2700000" algn="tl">
                    <a:srgbClr val="000000">
                      <a:alpha val="43137"/>
                    </a:srgbClr>
                  </a:outerShdw>
                </a:effectLst>
                <a:latin typeface="Arial Narrow" panose="020B0606020202030204" pitchFamily="34" charset="0"/>
              </a:rPr>
              <a:t>Resources</a:t>
            </a:r>
            <a:endParaRPr lang="en-US" altLang="zh-CN" sz="3600" dirty="0">
              <a:solidFill>
                <a:srgbClr val="FFFF00"/>
              </a:solidFill>
              <a:effectLst>
                <a:outerShdw blurRad="38100" dist="38100" dir="2700000" algn="tl">
                  <a:srgbClr val="000000">
                    <a:alpha val="43137"/>
                  </a:srgbClr>
                </a:outerShdw>
              </a:effectLst>
              <a:latin typeface="Arial Narrow" panose="020B0606020202030204" pitchFamily="34" charset="0"/>
            </a:endParaRPr>
          </a:p>
        </p:txBody>
      </p:sp>
      <p:sp>
        <p:nvSpPr>
          <p:cNvPr id="16" name="文本框 15"/>
          <p:cNvSpPr txBox="1"/>
          <p:nvPr/>
        </p:nvSpPr>
        <p:spPr>
          <a:xfrm>
            <a:off x="465222" y="124771"/>
            <a:ext cx="6775554" cy="1323439"/>
          </a:xfrm>
          <a:prstGeom prst="rect">
            <a:avLst/>
          </a:prstGeom>
          <a:noFill/>
        </p:spPr>
        <p:txBody>
          <a:bodyPr wrap="square" rtlCol="0">
            <a:spAutoFit/>
          </a:bodyPr>
          <a:lstStyle/>
          <a:p>
            <a:r>
              <a:rPr lang="en-US" altLang="zh-CN" sz="4000" b="1" dirty="0">
                <a:solidFill>
                  <a:srgbClr val="FFC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The Resources</a:t>
            </a:r>
            <a:r>
              <a:rPr lang="zh-CN" altLang="en-US" sz="4000" b="1" dirty="0">
                <a:solidFill>
                  <a:srgbClr val="FFC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 </a:t>
            </a:r>
            <a:r>
              <a:rPr lang="en-US" altLang="zh-CN" sz="4000" b="1" dirty="0">
                <a:solidFill>
                  <a:srgbClr val="FFC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for</a:t>
            </a:r>
          </a:p>
          <a:p>
            <a:r>
              <a:rPr lang="en-US" altLang="zh-CN" sz="4000" b="1" dirty="0">
                <a:solidFill>
                  <a:srgbClr val="FFC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 Dynamic Programing</a:t>
            </a:r>
            <a:endParaRPr lang="zh-CN" altLang="en-US" sz="4000" b="1" dirty="0">
              <a:solidFill>
                <a:srgbClr val="FFC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endParaRPr>
          </a:p>
        </p:txBody>
      </p:sp>
      <p:sp>
        <p:nvSpPr>
          <p:cNvPr id="15" name="矩形 14"/>
          <p:cNvSpPr/>
          <p:nvPr/>
        </p:nvSpPr>
        <p:spPr>
          <a:xfrm>
            <a:off x="8273795" y="4024462"/>
            <a:ext cx="3863418" cy="147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latin typeface="Arial Narrow" panose="020B0606020202030204" pitchFamily="34" charset="0"/>
              </a:rPr>
              <a:t>Internet of</a:t>
            </a:r>
          </a:p>
          <a:p>
            <a:pPr algn="ctr"/>
            <a:r>
              <a:rPr lang="en-US" altLang="zh-CN" sz="3200" b="1" dirty="0">
                <a:effectLst>
                  <a:outerShdw blurRad="38100" dist="38100" dir="2700000" algn="tl">
                    <a:srgbClr val="000000">
                      <a:alpha val="43137"/>
                    </a:srgbClr>
                  </a:outerShdw>
                </a:effectLst>
                <a:latin typeface="Arial Narrow" panose="020B0606020202030204" pitchFamily="34" charset="0"/>
              </a:rPr>
              <a:t>Everything</a:t>
            </a:r>
            <a:endParaRPr lang="en-US" sz="3200" b="1" dirty="0">
              <a:effectLst>
                <a:outerShdw blurRad="38100" dist="38100" dir="2700000" algn="tl">
                  <a:srgbClr val="000000">
                    <a:alpha val="43137"/>
                  </a:srgbClr>
                </a:outerShdw>
              </a:effectLst>
              <a:latin typeface="Arial Narrow" panose="020B0606020202030204" pitchFamily="34" charset="0"/>
            </a:endParaRPr>
          </a:p>
        </p:txBody>
      </p:sp>
    </p:spTree>
    <p:extLst>
      <p:ext uri="{BB962C8B-B14F-4D97-AF65-F5344CB8AC3E}">
        <p14:creationId xmlns:p14="http://schemas.microsoft.com/office/powerpoint/2010/main" val="28204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6984" y="1493466"/>
            <a:ext cx="9016231" cy="6201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outerShdw blurRad="38100" dist="38100" dir="2700000" algn="tl">
                    <a:srgbClr val="000000">
                      <a:alpha val="43137"/>
                    </a:srgbClr>
                  </a:outerShdw>
                </a:effectLst>
              </a:rPr>
              <a:t>Program ::= Instructions </a:t>
            </a:r>
            <a:r>
              <a:rPr lang="en-US" altLang="zh-CN" sz="2800" b="1" dirty="0">
                <a:solidFill>
                  <a:schemeClr val="tx1"/>
                </a:solidFill>
                <a:effectLst>
                  <a:outerShdw blurRad="38100" dist="38100" dir="2700000" algn="tl">
                    <a:srgbClr val="000000">
                      <a:alpha val="43137"/>
                    </a:srgbClr>
                  </a:outerShdw>
                </a:effectLst>
              </a:rPr>
              <a:t>&amp; Relations between them</a:t>
            </a:r>
            <a:endParaRPr lang="en-US" sz="2800" b="1" dirty="0">
              <a:solidFill>
                <a:schemeClr val="tx1"/>
              </a:solidFill>
              <a:effectLst>
                <a:outerShdw blurRad="38100" dist="38100" dir="2700000" algn="tl">
                  <a:srgbClr val="000000">
                    <a:alpha val="43137"/>
                  </a:srgbClr>
                </a:outerShdw>
              </a:effectLst>
            </a:endParaRPr>
          </a:p>
        </p:txBody>
      </p:sp>
      <p:sp>
        <p:nvSpPr>
          <p:cNvPr id="5" name="矩形 4"/>
          <p:cNvSpPr/>
          <p:nvPr/>
        </p:nvSpPr>
        <p:spPr>
          <a:xfrm>
            <a:off x="1656987" y="2299129"/>
            <a:ext cx="9016228" cy="6201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2800" b="1" dirty="0">
              <a:solidFill>
                <a:schemeClr val="tx1"/>
              </a:solidFill>
              <a:effectLst>
                <a:outerShdw blurRad="38100" dist="38100" dir="2700000" algn="tl">
                  <a:srgbClr val="000000">
                    <a:alpha val="43137"/>
                  </a:srgbClr>
                </a:outerShdw>
              </a:effectLst>
            </a:endParaRPr>
          </a:p>
          <a:p>
            <a:pPr>
              <a:spcBef>
                <a:spcPts val="600"/>
              </a:spcBef>
            </a:pPr>
            <a:r>
              <a:rPr lang="en-US" sz="2800" b="1" dirty="0">
                <a:solidFill>
                  <a:schemeClr val="tx1"/>
                </a:solidFill>
                <a:effectLst>
                  <a:outerShdw blurRad="38100" dist="38100" dir="2700000" algn="tl">
                    <a:srgbClr val="000000">
                      <a:alpha val="43137"/>
                    </a:srgbClr>
                  </a:outerShdw>
                </a:effectLst>
              </a:rPr>
              <a:t>Program ::= Sentences </a:t>
            </a:r>
            <a:r>
              <a:rPr lang="en-US" altLang="zh-CN" sz="2800" b="1" dirty="0">
                <a:solidFill>
                  <a:schemeClr val="tx1"/>
                </a:solidFill>
                <a:effectLst>
                  <a:outerShdw blurRad="38100" dist="38100" dir="2700000" algn="tl">
                    <a:srgbClr val="000000">
                      <a:alpha val="43137"/>
                    </a:srgbClr>
                  </a:outerShdw>
                </a:effectLst>
              </a:rPr>
              <a:t>&amp;</a:t>
            </a:r>
            <a:r>
              <a:rPr lang="en-US" sz="2800" b="1" dirty="0">
                <a:solidFill>
                  <a:schemeClr val="tx1"/>
                </a:solidFill>
                <a:effectLst>
                  <a:outerShdw blurRad="38100" dist="38100" dir="2700000" algn="tl">
                    <a:srgbClr val="000000">
                      <a:alpha val="43137"/>
                    </a:srgbClr>
                  </a:outerShdw>
                </a:effectLst>
              </a:rPr>
              <a:t> </a:t>
            </a:r>
            <a:r>
              <a:rPr lang="en-US" altLang="zh-CN" sz="2800" b="1" dirty="0">
                <a:solidFill>
                  <a:schemeClr val="tx1"/>
                </a:solidFill>
                <a:effectLst>
                  <a:outerShdw blurRad="38100" dist="38100" dir="2700000" algn="tl">
                    <a:srgbClr val="000000">
                      <a:alpha val="43137"/>
                    </a:srgbClr>
                  </a:outerShdw>
                </a:effectLst>
              </a:rPr>
              <a:t>Relations between them</a:t>
            </a:r>
          </a:p>
          <a:p>
            <a:pPr algn="ctr">
              <a:spcBef>
                <a:spcPts val="600"/>
              </a:spcBef>
            </a:pPr>
            <a:endParaRPr lang="en-US" sz="2400" b="1" dirty="0">
              <a:solidFill>
                <a:srgbClr val="C00000"/>
              </a:solidFill>
              <a:latin typeface="Arial Narrow" panose="020B0606020202030204" pitchFamily="34" charset="0"/>
            </a:endParaRPr>
          </a:p>
        </p:txBody>
      </p:sp>
      <p:sp>
        <p:nvSpPr>
          <p:cNvPr id="6" name="矩形 5"/>
          <p:cNvSpPr/>
          <p:nvPr/>
        </p:nvSpPr>
        <p:spPr>
          <a:xfrm>
            <a:off x="1656985" y="3116237"/>
            <a:ext cx="9016229" cy="6201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dirty="0">
              <a:solidFill>
                <a:schemeClr val="tx1"/>
              </a:solidFill>
              <a:effectLst>
                <a:outerShdw blurRad="38100" dist="38100" dir="2700000" algn="tl">
                  <a:srgbClr val="000000">
                    <a:alpha val="43137"/>
                  </a:srgbClr>
                </a:outerShdw>
              </a:effectLst>
              <a:latin typeface="Arial Narrow" panose="020B0606020202030204" pitchFamily="34" charset="0"/>
            </a:endParaRPr>
          </a:p>
          <a:p>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System::= Static Components </a:t>
            </a:r>
            <a:r>
              <a:rPr lang="en-US" altLang="zh-CN" sz="2800" b="1" dirty="0">
                <a:solidFill>
                  <a:schemeClr val="tx1"/>
                </a:solidFill>
                <a:effectLst>
                  <a:outerShdw blurRad="38100" dist="38100" dir="2700000" algn="tl">
                    <a:srgbClr val="000000">
                      <a:alpha val="43137"/>
                    </a:srgbClr>
                  </a:outerShdw>
                </a:effectLst>
                <a:latin typeface="Arial Narrow" panose="020B0606020202030204" pitchFamily="34" charset="0"/>
              </a:rPr>
              <a:t>&amp;</a:t>
            </a:r>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 </a:t>
            </a:r>
            <a:r>
              <a:rPr lang="en-US" altLang="zh-CN" sz="2800" b="1" dirty="0">
                <a:solidFill>
                  <a:schemeClr val="tx1"/>
                </a:solidFill>
                <a:effectLst>
                  <a:outerShdw blurRad="38100" dist="38100" dir="2700000" algn="tl">
                    <a:srgbClr val="000000">
                      <a:alpha val="43137"/>
                    </a:srgbClr>
                  </a:outerShdw>
                </a:effectLst>
              </a:rPr>
              <a:t>Relations between them</a:t>
            </a:r>
          </a:p>
          <a:p>
            <a:endParaRPr lang="en-US" sz="2000" b="1" dirty="0">
              <a:solidFill>
                <a:srgbClr val="C00000"/>
              </a:solidFill>
              <a:latin typeface="Arial Narrow" panose="020B0606020202030204" pitchFamily="34" charset="0"/>
            </a:endParaRPr>
          </a:p>
        </p:txBody>
      </p:sp>
      <p:sp>
        <p:nvSpPr>
          <p:cNvPr id="7" name="矩形 6"/>
          <p:cNvSpPr/>
          <p:nvPr/>
        </p:nvSpPr>
        <p:spPr>
          <a:xfrm>
            <a:off x="1656984" y="4005030"/>
            <a:ext cx="9126630" cy="620120"/>
          </a:xfrm>
          <a:prstGeom prst="rect">
            <a:avLst/>
          </a:prstGeom>
          <a:solidFill>
            <a:srgbClr val="FAD45D"/>
          </a:solidFill>
          <a:ln>
            <a:solidFill>
              <a:srgbClr val="FABE0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dirty="0">
              <a:solidFill>
                <a:schemeClr val="tx1"/>
              </a:solidFill>
              <a:effectLst>
                <a:outerShdw blurRad="38100" dist="38100" dir="2700000" algn="tl">
                  <a:srgbClr val="000000">
                    <a:alpha val="43137"/>
                  </a:srgbClr>
                </a:outerShdw>
              </a:effectLst>
              <a:latin typeface="Arial Narrow" panose="020B0606020202030204" pitchFamily="34" charset="0"/>
            </a:endParaRPr>
          </a:p>
          <a:p>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System::=  </a:t>
            </a:r>
            <a:r>
              <a:rPr lang="en-US" altLang="zh-CN" sz="2800" b="1" dirty="0">
                <a:solidFill>
                  <a:schemeClr val="tx1"/>
                </a:solidFill>
                <a:effectLst>
                  <a:outerShdw blurRad="38100" dist="38100" dir="2700000" algn="tl">
                    <a:srgbClr val="000000">
                      <a:alpha val="43137"/>
                    </a:srgbClr>
                  </a:outerShdw>
                </a:effectLst>
                <a:latin typeface="Arial Narrow" panose="020B0606020202030204" pitchFamily="34" charset="0"/>
              </a:rPr>
              <a:t>Active</a:t>
            </a:r>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 Components </a:t>
            </a:r>
            <a:r>
              <a:rPr lang="en-US" altLang="zh-CN" sz="2800" b="1" dirty="0">
                <a:solidFill>
                  <a:schemeClr val="tx1"/>
                </a:solidFill>
                <a:effectLst>
                  <a:outerShdw blurRad="38100" dist="38100" dir="2700000" algn="tl">
                    <a:srgbClr val="000000">
                      <a:alpha val="43137"/>
                    </a:srgbClr>
                  </a:outerShdw>
                </a:effectLst>
                <a:latin typeface="Arial Narrow" panose="020B0606020202030204" pitchFamily="34" charset="0"/>
              </a:rPr>
              <a:t>&amp; </a:t>
            </a:r>
            <a:r>
              <a:rPr lang="en-US" altLang="zh-CN" sz="2800" b="1" dirty="0">
                <a:solidFill>
                  <a:schemeClr val="tx1"/>
                </a:solidFill>
                <a:effectLst>
                  <a:outerShdw blurRad="38100" dist="38100" dir="2700000" algn="tl">
                    <a:srgbClr val="000000">
                      <a:alpha val="43137"/>
                    </a:srgbClr>
                  </a:outerShdw>
                </a:effectLst>
              </a:rPr>
              <a:t>Relations between them</a:t>
            </a:r>
          </a:p>
          <a:p>
            <a:endParaRPr lang="en-US" sz="2000" b="1" dirty="0">
              <a:solidFill>
                <a:srgbClr val="C00000"/>
              </a:solidFill>
              <a:latin typeface="Arial Narrow" panose="020B0606020202030204" pitchFamily="34" charset="0"/>
            </a:endParaRPr>
          </a:p>
        </p:txBody>
      </p:sp>
      <p:sp>
        <p:nvSpPr>
          <p:cNvPr id="8" name="矩形 7"/>
          <p:cNvSpPr/>
          <p:nvPr/>
        </p:nvSpPr>
        <p:spPr>
          <a:xfrm>
            <a:off x="1656984" y="4870050"/>
            <a:ext cx="9410395" cy="1044441"/>
          </a:xfrm>
          <a:prstGeom prst="rect">
            <a:avLst/>
          </a:prstGeom>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zh-CN" sz="2800" b="1" dirty="0">
                <a:solidFill>
                  <a:schemeClr val="tx1"/>
                </a:solidFill>
                <a:effectLst>
                  <a:outerShdw blurRad="38100" dist="38100" dir="2700000" algn="tl">
                    <a:srgbClr val="000000">
                      <a:alpha val="43137"/>
                    </a:srgbClr>
                  </a:outerShdw>
                </a:effectLst>
                <a:latin typeface="Arial Narrow" panose="020B0606020202030204" pitchFamily="34" charset="0"/>
              </a:rPr>
              <a:t>Active Component ::=  </a:t>
            </a:r>
            <a:r>
              <a:rPr lang="en-US" altLang="zh-CN" sz="2800" b="1" i="1" dirty="0">
                <a:solidFill>
                  <a:schemeClr val="tx1"/>
                </a:solidFill>
                <a:effectLst>
                  <a:outerShdw blurRad="38100" dist="38100" dir="2700000" algn="tl">
                    <a:srgbClr val="000000">
                      <a:alpha val="43137"/>
                    </a:srgbClr>
                  </a:outerShdw>
                </a:effectLst>
                <a:latin typeface="Arial Narrow" panose="020B0606020202030204" pitchFamily="34" charset="0"/>
              </a:rPr>
              <a:t>Process, Service, Living Agent and any software defined thing in running status.</a:t>
            </a:r>
          </a:p>
        </p:txBody>
      </p:sp>
      <p:sp>
        <p:nvSpPr>
          <p:cNvPr id="9" name="标题 8"/>
          <p:cNvSpPr>
            <a:spLocks noGrp="1"/>
          </p:cNvSpPr>
          <p:nvPr>
            <p:ph type="title"/>
          </p:nvPr>
        </p:nvSpPr>
        <p:spPr>
          <a:xfrm>
            <a:off x="1396205" y="360599"/>
            <a:ext cx="9160959" cy="935879"/>
          </a:xfrm>
          <a:ln>
            <a:solidFill>
              <a:schemeClr val="bg1">
                <a:lumMod val="65000"/>
              </a:schemeClr>
            </a:solidFill>
          </a:ln>
        </p:spPr>
        <p:txBody>
          <a:bodyPr/>
          <a:lstStyle/>
          <a:p>
            <a:r>
              <a:rPr lang="en-US" altLang="zh-CN" b="1" dirty="0">
                <a:solidFill>
                  <a:srgbClr val="C00000"/>
                </a:solidFill>
                <a:latin typeface="Arial Narrow" panose="020B0606020202030204" pitchFamily="34" charset="0"/>
              </a:rPr>
              <a:t>From Static to Dynamic Programming</a:t>
            </a:r>
            <a:endParaRPr lang="zh-CN" altLang="en-US" b="1" dirty="0">
              <a:solidFill>
                <a:srgbClr val="C00000"/>
              </a:solidFill>
              <a:latin typeface="Arial Narrow" panose="020B0606020202030204" pitchFamily="34" charset="0"/>
            </a:endParaRPr>
          </a:p>
        </p:txBody>
      </p:sp>
      <p:sp>
        <p:nvSpPr>
          <p:cNvPr id="46" name="虚尾箭头 45"/>
          <p:cNvSpPr/>
          <p:nvPr/>
        </p:nvSpPr>
        <p:spPr>
          <a:xfrm rot="5400000">
            <a:off x="-206723" y="2650265"/>
            <a:ext cx="2397932" cy="537968"/>
          </a:xfrm>
          <a:prstGeom prst="stripedRightArrow">
            <a:avLst>
              <a:gd name="adj1" fmla="val 50000"/>
              <a:gd name="adj2" fmla="val 54463"/>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0" name="肘形连接符 9"/>
          <p:cNvCxnSpPr>
            <a:stCxn id="9" idx="1"/>
            <a:endCxn id="46" idx="1"/>
          </p:cNvCxnSpPr>
          <p:nvPr/>
        </p:nvCxnSpPr>
        <p:spPr>
          <a:xfrm rot="10800000" flipV="1">
            <a:off x="992243" y="828539"/>
            <a:ext cx="403962" cy="89174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71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8831" y="375648"/>
            <a:ext cx="10995839" cy="751294"/>
          </a:xfrm>
        </p:spPr>
        <p:txBody>
          <a:bodyPr>
            <a:normAutofit/>
          </a:bodyPr>
          <a:lstStyle/>
          <a:p>
            <a:r>
              <a:rPr lang="en-US" altLang="zh-CN" sz="36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Network-Based Dynamic Programming</a:t>
            </a:r>
            <a:endParaRPr lang="zh-CN" altLang="en-US" sz="4000" b="1" dirty="0">
              <a:solidFill>
                <a:srgbClr val="A5301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458189" y="1400638"/>
            <a:ext cx="8905012" cy="2707923"/>
          </a:xfrm>
          <a:ln>
            <a:solidFill>
              <a:srgbClr val="FF0000"/>
            </a:solidFill>
          </a:ln>
        </p:spPr>
        <p:txBody>
          <a:bodyPr>
            <a:noAutofit/>
          </a:bodyPr>
          <a:lstStyle/>
          <a:p>
            <a:pPr indent="-2520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Network Style Architecture</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Programming with reusing a set of </a:t>
            </a:r>
            <a:r>
              <a:rPr lang="en-US" altLang="zh-CN" sz="2400" b="1" dirty="0">
                <a:solidFill>
                  <a:srgbClr val="C00000"/>
                </a:solidFill>
                <a:latin typeface="Arial" panose="020B0604020202020204" pitchFamily="34" charset="0"/>
                <a:cs typeface="Arial" panose="020B0604020202020204" pitchFamily="34" charset="0"/>
              </a:rPr>
              <a:t>active software resources </a:t>
            </a:r>
            <a:r>
              <a:rPr lang="en-US" altLang="zh-CN" sz="2400" dirty="0">
                <a:latin typeface="Arial" panose="020B0604020202020204" pitchFamily="34" charset="0"/>
                <a:cs typeface="Arial" panose="020B0604020202020204" pitchFamily="34" charset="0"/>
              </a:rPr>
              <a:t>dynamically with </a:t>
            </a:r>
            <a:r>
              <a:rPr lang="en-US" altLang="zh-CN" sz="2400" b="1" dirty="0">
                <a:solidFill>
                  <a:srgbClr val="C00000"/>
                </a:solidFill>
                <a:latin typeface="Arial" panose="020B0604020202020204" pitchFamily="34" charset="0"/>
                <a:cs typeface="Arial" panose="020B0604020202020204" pitchFamily="34" charset="0"/>
              </a:rPr>
              <a:t>network style architecture</a:t>
            </a:r>
            <a:r>
              <a:rPr lang="en-US" altLang="zh-CN" sz="2400" dirty="0">
                <a:latin typeface="Arial" panose="020B0604020202020204" pitchFamily="34" charset="0"/>
                <a:cs typeface="Arial" panose="020B0604020202020204" pitchFamily="34" charset="0"/>
              </a:rPr>
              <a:t>, resulting a network style system.</a:t>
            </a:r>
            <a:endParaRPr lang="en-US" altLang="zh-CN" sz="2400" b="1" dirty="0">
              <a:solidFill>
                <a:srgbClr val="C00000"/>
              </a:solidFill>
              <a:latin typeface="Arial" panose="020B0604020202020204" pitchFamily="34" charset="0"/>
              <a:cs typeface="Arial" panose="020B0604020202020204" pitchFamily="34" charset="0"/>
            </a:endParaRPr>
          </a:p>
          <a:p>
            <a:pPr indent="-2520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Active Component: </a:t>
            </a:r>
            <a:r>
              <a:rPr lang="en-US" altLang="zh-CN" sz="2400" dirty="0">
                <a:latin typeface="Arial" panose="020B0604020202020204" pitchFamily="34" charset="0"/>
                <a:cs typeface="Arial" panose="020B0604020202020204" pitchFamily="34" charset="0"/>
              </a:rPr>
              <a:t>An autonomously running software component that provides service or communicates with other components, e.g. web services and CPS (Cyber Physical Systems).</a:t>
            </a:r>
          </a:p>
          <a:p>
            <a:pPr indent="-252000">
              <a:buFont typeface="Wingdings" panose="05000000000000000000" pitchFamily="2" charset="2"/>
              <a:buChar char="l"/>
            </a:pPr>
            <a:endParaRPr lang="en-US" altLang="zh-CN" sz="2400" dirty="0">
              <a:latin typeface="Arial" panose="020B0604020202020204" pitchFamily="34" charset="0"/>
              <a:cs typeface="Arial" panose="020B0604020202020204" pitchFamily="34" charset="0"/>
            </a:endParaRPr>
          </a:p>
          <a:p>
            <a:pPr marL="0" indent="0">
              <a:buNone/>
            </a:pPr>
            <a:endParaRPr lang="en-US" altLang="zh-CN" sz="24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8" name="矩形 77"/>
          <p:cNvSpPr/>
          <p:nvPr/>
        </p:nvSpPr>
        <p:spPr>
          <a:xfrm>
            <a:off x="1891146" y="4253346"/>
            <a:ext cx="7626927" cy="2078182"/>
          </a:xfrm>
          <a:prstGeom prst="rect">
            <a:avLst/>
          </a:prstGeom>
          <a:solidFill>
            <a:srgbClr val="002060"/>
          </a:solidFill>
          <a:ln>
            <a:noFill/>
          </a:ln>
          <a:effectLst>
            <a:glow rad="101600">
              <a:schemeClr val="accent2">
                <a:satMod val="175000"/>
                <a:alpha val="40000"/>
              </a:schemeClr>
            </a:glow>
            <a:outerShdw blurRad="107950" dist="12700" dir="5400000" algn="ctr">
              <a:srgbClr val="000000"/>
            </a:outerShdw>
          </a:effectLst>
          <a:scene3d>
            <a:camera prst="perspectiveRelaxedModerately"/>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rPr>
              <a:t>             Network Style Architecture</a:t>
            </a:r>
          </a:p>
          <a:p>
            <a:r>
              <a:rPr lang="en-US" altLang="zh-CN" sz="2400" b="1" dirty="0">
                <a:ln w="22225">
                  <a:solidFill>
                    <a:schemeClr val="accent2"/>
                  </a:solidFill>
                  <a:prstDash val="solid"/>
                </a:ln>
                <a:solidFill>
                  <a:schemeClr val="bg1"/>
                </a:solidFill>
              </a:rPr>
              <a:t>       +</a:t>
            </a:r>
            <a:r>
              <a:rPr lang="en-US" altLang="zh-CN" sz="2400" b="1" dirty="0">
                <a:solidFill>
                  <a:schemeClr val="bg1"/>
                </a:solidFill>
              </a:rPr>
              <a:t>     Active Components</a:t>
            </a:r>
          </a:p>
          <a:p>
            <a:endParaRPr lang="en-US" altLang="zh-CN" sz="2000" b="1" dirty="0">
              <a:solidFill>
                <a:schemeClr val="bg1"/>
              </a:solidFill>
            </a:endParaRPr>
          </a:p>
          <a:p>
            <a:r>
              <a:rPr lang="en-US" altLang="zh-CN" sz="2800" b="1" dirty="0">
                <a:ln w="22225">
                  <a:solidFill>
                    <a:schemeClr val="accent2"/>
                  </a:solidFill>
                  <a:prstDash val="solid"/>
                </a:ln>
                <a:solidFill>
                  <a:schemeClr val="bg1"/>
                </a:solidFill>
              </a:rPr>
              <a:t>     =</a:t>
            </a:r>
            <a:r>
              <a:rPr lang="en-US" altLang="zh-CN" sz="2800" b="1" dirty="0">
                <a:solidFill>
                  <a:schemeClr val="bg1"/>
                </a:solidFill>
              </a:rPr>
              <a:t>     System</a:t>
            </a:r>
          </a:p>
          <a:p>
            <a:endParaRPr lang="zh-CN" altLang="en-US" sz="2000" b="1" dirty="0">
              <a:solidFill>
                <a:schemeClr val="bg1"/>
              </a:solidFill>
            </a:endParaRPr>
          </a:p>
        </p:txBody>
      </p:sp>
      <p:cxnSp>
        <p:nvCxnSpPr>
          <p:cNvPr id="83" name="直接连接符 82"/>
          <p:cNvCxnSpPr>
            <a:stCxn id="78" idx="1"/>
            <a:endCxn id="78" idx="3"/>
          </p:cNvCxnSpPr>
          <p:nvPr/>
        </p:nvCxnSpPr>
        <p:spPr>
          <a:xfrm>
            <a:off x="1891146" y="5292437"/>
            <a:ext cx="762692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22207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7BDFCA-7389-4029-AF39-929D51945227}"/>
              </a:ext>
            </a:extLst>
          </p:cNvPr>
          <p:cNvPicPr>
            <a:picLocks noChangeAspect="1"/>
          </p:cNvPicPr>
          <p:nvPr/>
        </p:nvPicPr>
        <p:blipFill>
          <a:blip r:embed="rId2"/>
          <a:stretch>
            <a:fillRect/>
          </a:stretch>
        </p:blipFill>
        <p:spPr>
          <a:xfrm>
            <a:off x="2079491" y="365125"/>
            <a:ext cx="7614564" cy="1304657"/>
          </a:xfrm>
          <a:prstGeom prst="rect">
            <a:avLst/>
          </a:prstGeom>
        </p:spPr>
      </p:pic>
      <p:sp>
        <p:nvSpPr>
          <p:cNvPr id="2" name="标题 1"/>
          <p:cNvSpPr>
            <a:spLocks noGrp="1"/>
          </p:cNvSpPr>
          <p:nvPr>
            <p:ph type="title"/>
          </p:nvPr>
        </p:nvSpPr>
        <p:spPr>
          <a:xfrm>
            <a:off x="2497945" y="734609"/>
            <a:ext cx="7206577" cy="565688"/>
          </a:xfrm>
          <a:solidFill>
            <a:srgbClr val="FFFF00">
              <a:alpha val="49020"/>
            </a:srgbClr>
          </a:solidFill>
        </p:spPr>
        <p:txBody>
          <a:bodyPr>
            <a:normAutofit fontScale="90000"/>
          </a:bodyPr>
          <a:lstStyle/>
          <a:p>
            <a:pPr algn="ctr"/>
            <a:r>
              <a:rPr lang="en-US" altLang="zh-CN"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Cluster</a:t>
            </a:r>
            <a:r>
              <a:rPr lang="zh-CN" altLang="en-US"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a:t>
            </a:r>
            <a:r>
              <a:rPr lang="en-US" altLang="zh-CN"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Style</a:t>
            </a:r>
            <a:r>
              <a:rPr lang="zh-CN" altLang="en-US"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a:t>
            </a:r>
            <a:r>
              <a:rPr lang="en-US" altLang="zh-CN"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System</a:t>
            </a:r>
            <a:r>
              <a:rPr lang="zh-CN" altLang="en-US"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a:t>
            </a:r>
            <a:r>
              <a:rPr lang="en-US" altLang="zh-CN" b="1" dirty="0">
                <a:solidFill>
                  <a:srgbClr val="FF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Development</a:t>
            </a:r>
            <a:endParaRPr lang="zh-CN" altLang="en-US" b="1" dirty="0">
              <a:solidFill>
                <a:srgbClr val="FF0000"/>
              </a:solidFill>
              <a:effectLst>
                <a:outerShdw blurRad="38100" dist="38100" dir="2700000" algn="tl">
                  <a:srgbClr val="000000">
                    <a:alpha val="43137"/>
                  </a:srgbClr>
                </a:outerShdw>
              </a:effectLst>
              <a:latin typeface="Arial Narrow" panose="020B0606020202030204" pitchFamily="34" charset="0"/>
            </a:endParaRPr>
          </a:p>
        </p:txBody>
      </p:sp>
      <p:sp>
        <p:nvSpPr>
          <p:cNvPr id="3" name="内容占位符 2"/>
          <p:cNvSpPr>
            <a:spLocks noGrp="1"/>
          </p:cNvSpPr>
          <p:nvPr>
            <p:ph idx="1"/>
          </p:nvPr>
        </p:nvSpPr>
        <p:spPr>
          <a:xfrm>
            <a:off x="1608319" y="1688006"/>
            <a:ext cx="9439431" cy="4850906"/>
          </a:xfrm>
        </p:spPr>
        <p:txBody>
          <a:bodyPr>
            <a:noAutofit/>
          </a:bodyPr>
          <a:lstStyle/>
          <a:p>
            <a:r>
              <a:rPr lang="en-US" altLang="zh-CN" sz="3200" b="1" i="1" dirty="0">
                <a:solidFill>
                  <a:srgbClr val="C00000"/>
                </a:solidFill>
                <a:effectLst>
                  <a:outerShdw blurRad="38100" dist="38100" dir="2700000" algn="tl">
                    <a:srgbClr val="000000">
                      <a:alpha val="43137"/>
                    </a:srgbClr>
                  </a:outerShdw>
                </a:effectLst>
              </a:rPr>
              <a:t>Active Components: </a:t>
            </a:r>
            <a:r>
              <a:rPr lang="en-US" altLang="zh-CN" dirty="0"/>
              <a:t>A System consists of a set of active components that are services or any software defined things in internet, such as web services, mobile, PC, taxi, doctor  etc.</a:t>
            </a:r>
          </a:p>
          <a:p>
            <a:r>
              <a:rPr lang="en-US" altLang="zh-CN" sz="3200" b="1" i="1" dirty="0">
                <a:solidFill>
                  <a:srgbClr val="C00000"/>
                </a:solidFill>
                <a:effectLst>
                  <a:outerShdw blurRad="38100" dist="38100" dir="2700000" algn="tl">
                    <a:srgbClr val="000000">
                      <a:alpha val="43137"/>
                    </a:srgbClr>
                  </a:outerShdw>
                </a:effectLst>
              </a:rPr>
              <a:t>Cluster :</a:t>
            </a:r>
            <a:r>
              <a:rPr lang="en-US" altLang="zh-CN" sz="3200" dirty="0"/>
              <a:t>  </a:t>
            </a:r>
            <a:r>
              <a:rPr lang="en-US" altLang="zh-CN" dirty="0"/>
              <a:t>A cluster consists of a set of active components and the interconnection between them, forming a piece of network. The components inside a cluster are high coherent and the connection between clusters are loosely coupled. </a:t>
            </a:r>
          </a:p>
          <a:p>
            <a:r>
              <a:rPr lang="en-US" altLang="zh-CN" sz="3200" b="1" i="1" dirty="0">
                <a:solidFill>
                  <a:srgbClr val="C00000"/>
                </a:solidFill>
                <a:effectLst>
                  <a:outerShdw blurRad="38100" dist="38100" dir="2700000" algn="tl">
                    <a:srgbClr val="000000">
                      <a:alpha val="43137"/>
                    </a:srgbClr>
                  </a:outerShdw>
                </a:effectLst>
              </a:rPr>
              <a:t>Network Style Architecture</a:t>
            </a:r>
            <a:r>
              <a:rPr lang="en-US" altLang="zh-CN" sz="3200" dirty="0"/>
              <a:t>: </a:t>
            </a:r>
            <a:r>
              <a:rPr lang="en-US" altLang="zh-CN" dirty="0"/>
              <a:t>A system consists of a set of clusters, that is implemented via the interconnection between the components of different clusters.</a:t>
            </a:r>
          </a:p>
        </p:txBody>
      </p:sp>
      <p:sp>
        <p:nvSpPr>
          <p:cNvPr id="4" name="灯片编号占位符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529328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b="1" dirty="0">
                <a:solidFill>
                  <a:srgbClr val="C00000"/>
                </a:solidFill>
                <a:latin typeface="Arial Narrow" panose="020B0606020202030204" pitchFamily="34" charset="0"/>
              </a:rPr>
              <a:t>Dynamic Programming</a:t>
            </a:r>
            <a:endParaRPr lang="zh-CN" altLang="en-US" b="1" dirty="0">
              <a:solidFill>
                <a:srgbClr val="C00000"/>
              </a:solidFill>
              <a:latin typeface="Arial Narrow" panose="020B0606020202030204" pitchFamily="34" charset="0"/>
            </a:endParaRPr>
          </a:p>
        </p:txBody>
      </p:sp>
      <p:graphicFrame>
        <p:nvGraphicFramePr>
          <p:cNvPr id="10" name="图示 9"/>
          <p:cNvGraphicFramePr/>
          <p:nvPr>
            <p:extLst>
              <p:ext uri="{D42A27DB-BD31-4B8C-83A1-F6EECF244321}">
                <p14:modId xmlns:p14="http://schemas.microsoft.com/office/powerpoint/2010/main" val="969105688"/>
              </p:ext>
            </p:extLst>
          </p:nvPr>
        </p:nvGraphicFramePr>
        <p:xfrm>
          <a:off x="1396205" y="1461739"/>
          <a:ext cx="8814595"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1921746" y="4069190"/>
            <a:ext cx="7605233" cy="1293526"/>
            <a:chOff x="2712819" y="3561454"/>
            <a:chExt cx="6892612" cy="2992376"/>
          </a:xfrm>
        </p:grpSpPr>
        <p:grpSp>
          <p:nvGrpSpPr>
            <p:cNvPr id="6" name="组合 5"/>
            <p:cNvGrpSpPr/>
            <p:nvPr/>
          </p:nvGrpSpPr>
          <p:grpSpPr>
            <a:xfrm>
              <a:off x="2712819" y="3561454"/>
              <a:ext cx="2295471" cy="1370570"/>
              <a:chOff x="2472976" y="2482164"/>
              <a:chExt cx="2295471" cy="1370570"/>
            </a:xfrm>
          </p:grpSpPr>
          <p:sp>
            <p:nvSpPr>
              <p:cNvPr id="66" name="椭圆 65"/>
              <p:cNvSpPr/>
              <p:nvPr/>
            </p:nvSpPr>
            <p:spPr>
              <a:xfrm>
                <a:off x="3094544" y="2747318"/>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591827" y="3056238"/>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2570205" y="3142735"/>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053016" y="2747319"/>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308488" y="3483576"/>
                <a:ext cx="516990" cy="343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2472976" y="2482164"/>
                <a:ext cx="2295471" cy="13705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a:stCxn id="66" idx="5"/>
                <a:endCxn id="67" idx="1"/>
              </p:cNvCxnSpPr>
              <p:nvPr/>
            </p:nvCxnSpPr>
            <p:spPr>
              <a:xfrm>
                <a:off x="3535823" y="3010997"/>
                <a:ext cx="131715" cy="90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8" idx="7"/>
                <a:endCxn id="66" idx="3"/>
              </p:cNvCxnSpPr>
              <p:nvPr/>
            </p:nvCxnSpPr>
            <p:spPr>
              <a:xfrm flipV="1">
                <a:off x="3011484" y="3010997"/>
                <a:ext cx="158771" cy="176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9" idx="3"/>
                <a:endCxn id="67" idx="7"/>
              </p:cNvCxnSpPr>
              <p:nvPr/>
            </p:nvCxnSpPr>
            <p:spPr>
              <a:xfrm flipH="1">
                <a:off x="4033106" y="3010998"/>
                <a:ext cx="95621" cy="90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7" idx="4"/>
                <a:endCxn id="70" idx="7"/>
              </p:cNvCxnSpPr>
              <p:nvPr/>
            </p:nvCxnSpPr>
            <p:spPr>
              <a:xfrm flipH="1">
                <a:off x="3749767" y="3365157"/>
                <a:ext cx="100555" cy="168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68" idx="5"/>
                <a:endCxn id="70" idx="1"/>
              </p:cNvCxnSpPr>
              <p:nvPr/>
            </p:nvCxnSpPr>
            <p:spPr>
              <a:xfrm>
                <a:off x="3011484" y="3406414"/>
                <a:ext cx="372715" cy="12752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5319366" y="3611892"/>
              <a:ext cx="1890371" cy="1396312"/>
              <a:chOff x="5069673" y="3008610"/>
              <a:chExt cx="1756637" cy="1279441"/>
            </a:xfrm>
          </p:grpSpPr>
          <p:sp>
            <p:nvSpPr>
              <p:cNvPr id="54" name="椭圆 53"/>
              <p:cNvSpPr/>
              <p:nvPr/>
            </p:nvSpPr>
            <p:spPr>
              <a:xfrm>
                <a:off x="5235412" y="3322422"/>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806315" y="3174657"/>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985055" y="3802792"/>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118723" y="3487179"/>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431861" y="3655541"/>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069673" y="3008610"/>
                <a:ext cx="1756637" cy="12794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stCxn id="54" idx="7"/>
                <a:endCxn id="55" idx="2"/>
              </p:cNvCxnSpPr>
              <p:nvPr/>
            </p:nvCxnSpPr>
            <p:spPr>
              <a:xfrm flipV="1">
                <a:off x="5676691" y="3329117"/>
                <a:ext cx="129624" cy="38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4" idx="4"/>
                <a:endCxn id="58" idx="1"/>
              </p:cNvCxnSpPr>
              <p:nvPr/>
            </p:nvCxnSpPr>
            <p:spPr>
              <a:xfrm>
                <a:off x="5493907" y="3631341"/>
                <a:ext cx="13665" cy="6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5" idx="4"/>
                <a:endCxn id="56" idx="1"/>
              </p:cNvCxnSpPr>
              <p:nvPr/>
            </p:nvCxnSpPr>
            <p:spPr>
              <a:xfrm flipH="1">
                <a:off x="6060766" y="3483576"/>
                <a:ext cx="4044" cy="364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57" idx="0"/>
              </p:cNvCxnSpPr>
              <p:nvPr/>
            </p:nvCxnSpPr>
            <p:spPr>
              <a:xfrm>
                <a:off x="6118723" y="3322422"/>
                <a:ext cx="258495" cy="164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5" idx="4"/>
                <a:endCxn id="58" idx="7"/>
              </p:cNvCxnSpPr>
              <p:nvPr/>
            </p:nvCxnSpPr>
            <p:spPr>
              <a:xfrm flipH="1">
                <a:off x="5873140" y="3483576"/>
                <a:ext cx="191670" cy="217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58" idx="4"/>
                <a:endCxn id="56" idx="3"/>
              </p:cNvCxnSpPr>
              <p:nvPr/>
            </p:nvCxnSpPr>
            <p:spPr>
              <a:xfrm>
                <a:off x="5690356" y="3964460"/>
                <a:ext cx="370410" cy="10201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906253" y="5258210"/>
              <a:ext cx="2108671" cy="1279441"/>
              <a:chOff x="3696390" y="4238880"/>
              <a:chExt cx="2108671" cy="1279441"/>
            </a:xfrm>
          </p:grpSpPr>
          <p:sp>
            <p:nvSpPr>
              <p:cNvPr id="43" name="椭圆 42"/>
              <p:cNvSpPr/>
              <p:nvPr/>
            </p:nvSpPr>
            <p:spPr>
              <a:xfrm>
                <a:off x="4674823" y="4400036"/>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126925" y="4806779"/>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105303" y="4893276"/>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053016" y="4438134"/>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678508" y="5002426"/>
                <a:ext cx="516990" cy="343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96390" y="4238880"/>
                <a:ext cx="2108671" cy="12794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6" idx="5"/>
                <a:endCxn id="43" idx="2"/>
              </p:cNvCxnSpPr>
              <p:nvPr/>
            </p:nvCxnSpPr>
            <p:spPr>
              <a:xfrm flipV="1">
                <a:off x="4494295" y="4554496"/>
                <a:ext cx="180528" cy="147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3" idx="5"/>
                <a:endCxn id="44" idx="1"/>
              </p:cNvCxnSpPr>
              <p:nvPr/>
            </p:nvCxnSpPr>
            <p:spPr>
              <a:xfrm>
                <a:off x="5116102" y="4663715"/>
                <a:ext cx="86534" cy="188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3" idx="4"/>
                <a:endCxn id="47" idx="0"/>
              </p:cNvCxnSpPr>
              <p:nvPr/>
            </p:nvCxnSpPr>
            <p:spPr>
              <a:xfrm>
                <a:off x="4933318" y="4708955"/>
                <a:ext cx="3685" cy="293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3" idx="4"/>
                <a:endCxn id="45" idx="7"/>
              </p:cNvCxnSpPr>
              <p:nvPr/>
            </p:nvCxnSpPr>
            <p:spPr>
              <a:xfrm flipH="1">
                <a:off x="4546582" y="4708955"/>
                <a:ext cx="386736" cy="229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6" idx="4"/>
                <a:endCxn id="45" idx="0"/>
              </p:cNvCxnSpPr>
              <p:nvPr/>
            </p:nvCxnSpPr>
            <p:spPr>
              <a:xfrm>
                <a:off x="4311511" y="4747053"/>
                <a:ext cx="52287" cy="1462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771528" y="5183260"/>
              <a:ext cx="2439319" cy="1370570"/>
              <a:chOff x="6531685" y="4238880"/>
              <a:chExt cx="2439319" cy="1370570"/>
            </a:xfrm>
          </p:grpSpPr>
          <p:sp>
            <p:nvSpPr>
              <p:cNvPr id="28" name="椭圆 27"/>
              <p:cNvSpPr/>
              <p:nvPr/>
            </p:nvSpPr>
            <p:spPr>
              <a:xfrm>
                <a:off x="7901736" y="4738816"/>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472348" y="4512275"/>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790273" y="4477264"/>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978078" y="4833550"/>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302705" y="4482057"/>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716361" y="5174391"/>
                <a:ext cx="516990" cy="343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531685" y="4238880"/>
                <a:ext cx="2439319" cy="13705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a:stCxn id="29" idx="5"/>
                <a:endCxn id="28" idx="0"/>
              </p:cNvCxnSpPr>
              <p:nvPr/>
            </p:nvCxnSpPr>
            <p:spPr>
              <a:xfrm flipV="1">
                <a:off x="7913627" y="4738816"/>
                <a:ext cx="246604" cy="37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4"/>
                <a:endCxn id="33" idx="1"/>
              </p:cNvCxnSpPr>
              <p:nvPr/>
            </p:nvCxnSpPr>
            <p:spPr>
              <a:xfrm>
                <a:off x="7730843" y="4821194"/>
                <a:ext cx="61229" cy="40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0" idx="5"/>
                <a:endCxn id="31" idx="0"/>
              </p:cNvCxnSpPr>
              <p:nvPr/>
            </p:nvCxnSpPr>
            <p:spPr>
              <a:xfrm>
                <a:off x="7231552" y="4740943"/>
                <a:ext cx="5021" cy="92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0" idx="6"/>
                <a:endCxn id="29" idx="2"/>
              </p:cNvCxnSpPr>
              <p:nvPr/>
            </p:nvCxnSpPr>
            <p:spPr>
              <a:xfrm>
                <a:off x="7307263" y="4631724"/>
                <a:ext cx="165085" cy="35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4"/>
                <a:endCxn id="33" idx="1"/>
              </p:cNvCxnSpPr>
              <p:nvPr/>
            </p:nvCxnSpPr>
            <p:spPr>
              <a:xfrm>
                <a:off x="7236573" y="5142469"/>
                <a:ext cx="555499" cy="82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4"/>
                <a:endCxn id="33" idx="7"/>
              </p:cNvCxnSpPr>
              <p:nvPr/>
            </p:nvCxnSpPr>
            <p:spPr>
              <a:xfrm flipH="1">
                <a:off x="8157640" y="5047735"/>
                <a:ext cx="2591" cy="177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7"/>
                <a:endCxn id="32" idx="2"/>
              </p:cNvCxnSpPr>
              <p:nvPr/>
            </p:nvCxnSpPr>
            <p:spPr>
              <a:xfrm>
                <a:off x="7913627" y="4557515"/>
                <a:ext cx="389078" cy="79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2" idx="4"/>
                <a:endCxn id="33" idx="6"/>
              </p:cNvCxnSpPr>
              <p:nvPr/>
            </p:nvCxnSpPr>
            <p:spPr>
              <a:xfrm flipH="1">
                <a:off x="8233351" y="4790976"/>
                <a:ext cx="327849" cy="55538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584796" y="3637843"/>
              <a:ext cx="2020635" cy="1206588"/>
              <a:chOff x="7168335" y="2843339"/>
              <a:chExt cx="2020635" cy="1206588"/>
            </a:xfrm>
          </p:grpSpPr>
          <p:sp>
            <p:nvSpPr>
              <p:cNvPr id="19" name="椭圆 18"/>
              <p:cNvSpPr/>
              <p:nvPr/>
            </p:nvSpPr>
            <p:spPr>
              <a:xfrm>
                <a:off x="7761457" y="2968560"/>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559319" y="3214613"/>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236573" y="3408919"/>
                <a:ext cx="516990" cy="308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98351" y="3549260"/>
                <a:ext cx="516990" cy="343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168335" y="2843339"/>
                <a:ext cx="2020635" cy="1206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19" idx="4"/>
                <a:endCxn id="22" idx="0"/>
              </p:cNvCxnSpPr>
              <p:nvPr/>
            </p:nvCxnSpPr>
            <p:spPr>
              <a:xfrm>
                <a:off x="8019952" y="3277479"/>
                <a:ext cx="236894" cy="27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4"/>
                <a:endCxn id="21" idx="7"/>
              </p:cNvCxnSpPr>
              <p:nvPr/>
            </p:nvCxnSpPr>
            <p:spPr>
              <a:xfrm flipH="1">
                <a:off x="7677852" y="3277479"/>
                <a:ext cx="342100" cy="176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4"/>
                <a:endCxn id="22" idx="2"/>
              </p:cNvCxnSpPr>
              <p:nvPr/>
            </p:nvCxnSpPr>
            <p:spPr>
              <a:xfrm>
                <a:off x="7495068" y="3717838"/>
                <a:ext cx="503283" cy="3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5"/>
                <a:endCxn id="20" idx="1"/>
              </p:cNvCxnSpPr>
              <p:nvPr/>
            </p:nvCxnSpPr>
            <p:spPr>
              <a:xfrm>
                <a:off x="8202736" y="3232239"/>
                <a:ext cx="432294" cy="2761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a:stCxn id="69" idx="6"/>
              <a:endCxn id="54" idx="2"/>
            </p:cNvCxnSpPr>
            <p:nvPr/>
          </p:nvCxnSpPr>
          <p:spPr>
            <a:xfrm>
              <a:off x="4809849" y="3981069"/>
              <a:ext cx="687874" cy="141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1" idx="4"/>
              <a:endCxn id="46" idx="1"/>
            </p:cNvCxnSpPr>
            <p:nvPr/>
          </p:nvCxnSpPr>
          <p:spPr>
            <a:xfrm>
              <a:off x="3860555" y="4932024"/>
              <a:ext cx="478035" cy="57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5" idx="6"/>
              <a:endCxn id="19" idx="2"/>
            </p:cNvCxnSpPr>
            <p:nvPr/>
          </p:nvCxnSpPr>
          <p:spPr>
            <a:xfrm flipV="1">
              <a:off x="6668438" y="3917524"/>
              <a:ext cx="1509480" cy="44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2" idx="3"/>
              <a:endCxn id="29" idx="0"/>
            </p:cNvCxnSpPr>
            <p:nvPr/>
          </p:nvCxnSpPr>
          <p:spPr>
            <a:xfrm flipH="1">
              <a:off x="7970686" y="4637327"/>
              <a:ext cx="519837" cy="819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4" idx="6"/>
              <a:endCxn id="31" idx="2"/>
            </p:cNvCxnSpPr>
            <p:nvPr/>
          </p:nvCxnSpPr>
          <p:spPr>
            <a:xfrm flipV="1">
              <a:off x="5853778" y="5932390"/>
              <a:ext cx="1364143" cy="48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8" idx="4"/>
              <a:endCxn id="43" idx="7"/>
            </p:cNvCxnSpPr>
            <p:nvPr/>
          </p:nvCxnSpPr>
          <p:spPr>
            <a:xfrm flipH="1">
              <a:off x="5325965" y="4655054"/>
              <a:ext cx="661338" cy="80955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3085196" y="5647153"/>
            <a:ext cx="5057991" cy="554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u="sng" dirty="0">
                <a:solidFill>
                  <a:schemeClr val="tx1"/>
                </a:solidFill>
              </a:rPr>
              <a:t>Cluster Style Dynamic System Architecture</a:t>
            </a:r>
            <a:endParaRPr lang="zh-CN" altLang="en-US" b="1" u="sng" dirty="0">
              <a:solidFill>
                <a:schemeClr val="tx1"/>
              </a:solidFill>
            </a:endParaRPr>
          </a:p>
        </p:txBody>
      </p:sp>
    </p:spTree>
    <p:extLst>
      <p:ext uri="{BB962C8B-B14F-4D97-AF65-F5344CB8AC3E}">
        <p14:creationId xmlns:p14="http://schemas.microsoft.com/office/powerpoint/2010/main" val="358547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693" y="365125"/>
            <a:ext cx="10283757" cy="656280"/>
          </a:xfrm>
        </p:spPr>
        <p:txBody>
          <a:bodyPr>
            <a:normAutofit fontScale="90000"/>
          </a:bodyPr>
          <a:lstStyle/>
          <a:p>
            <a:r>
              <a:rPr lang="en-US" altLang="zh-CN" b="1" dirty="0">
                <a:solidFill>
                  <a:srgbClr val="C00000"/>
                </a:solidFill>
                <a:effectLst>
                  <a:outerShdw blurRad="38100" dist="38100" dir="2700000" algn="tl">
                    <a:srgbClr val="000000">
                      <a:alpha val="43137"/>
                    </a:srgbClr>
                  </a:outerShdw>
                </a:effectLst>
              </a:rPr>
              <a:t>   Intelligent Components</a:t>
            </a:r>
            <a:endParaRPr lang="zh-CN" altLang="en-US" b="1" i="1" dirty="0">
              <a:solidFill>
                <a:srgbClr val="0070C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389744" y="2059089"/>
            <a:ext cx="11602965" cy="4351338"/>
          </a:xfrm>
        </p:spPr>
        <p:txBody>
          <a:bodyPr>
            <a:normAutofit fontScale="85000" lnSpcReduction="20000"/>
          </a:bodyPr>
          <a:lstStyle/>
          <a:p>
            <a:pPr marL="514350" indent="-514350">
              <a:buFont typeface="+mj-ea"/>
              <a:buAutoNum type="circleNumDbPlain"/>
            </a:pPr>
            <a:r>
              <a:rPr lang="en-US" altLang="zh-CN" b="1" dirty="0">
                <a:solidFill>
                  <a:srgbClr val="C00000"/>
                </a:solidFill>
              </a:rPr>
              <a:t>Autonomous: </a:t>
            </a:r>
            <a:r>
              <a:rPr lang="en-US" altLang="zh-CN" dirty="0"/>
              <a:t>The system components are active components that are  running in advance autonomously.</a:t>
            </a:r>
          </a:p>
          <a:p>
            <a:pPr marL="514350" indent="-514350">
              <a:buFont typeface="+mj-ea"/>
              <a:buAutoNum type="circleNumDbPlain"/>
            </a:pPr>
            <a:r>
              <a:rPr lang="en-US" altLang="zh-CN" b="1" dirty="0">
                <a:solidFill>
                  <a:srgbClr val="C00000"/>
                </a:solidFill>
              </a:rPr>
              <a:t>Implementation Independency: </a:t>
            </a:r>
            <a:r>
              <a:rPr lang="en-US" altLang="zh-CN" dirty="0"/>
              <a:t>The implementation of system components is hided from the system. Every system component is a black box used for system development.</a:t>
            </a:r>
            <a:endParaRPr lang="en-US" altLang="zh-CN" b="1" dirty="0">
              <a:solidFill>
                <a:srgbClr val="C00000"/>
              </a:solidFill>
            </a:endParaRPr>
          </a:p>
          <a:p>
            <a:pPr marL="514350" indent="-514350">
              <a:buFont typeface="+mj-ea"/>
              <a:buAutoNum type="circleNumDbPlain"/>
            </a:pPr>
            <a:r>
              <a:rPr lang="en-US" altLang="zh-CN" b="1" dirty="0">
                <a:solidFill>
                  <a:srgbClr val="C00000"/>
                </a:solidFill>
              </a:rPr>
              <a:t>Integration</a:t>
            </a:r>
            <a:r>
              <a:rPr lang="en-US" altLang="zh-CN" dirty="0">
                <a:solidFill>
                  <a:srgbClr val="C00000"/>
                </a:solidFill>
              </a:rPr>
              <a:t>: </a:t>
            </a:r>
            <a:r>
              <a:rPr lang="en-US" altLang="zh-CN" dirty="0"/>
              <a:t>An running software component may be an integration of a set of  lower-level components or complex logics. </a:t>
            </a:r>
          </a:p>
          <a:p>
            <a:pPr marL="514350" indent="-514350">
              <a:buFont typeface="+mj-ea"/>
              <a:buAutoNum type="circleNumDbPlain"/>
            </a:pPr>
            <a:r>
              <a:rPr lang="en-US" altLang="zh-CN" b="1" dirty="0">
                <a:solidFill>
                  <a:srgbClr val="C00000"/>
                </a:solidFill>
              </a:rPr>
              <a:t>Dynamics:</a:t>
            </a:r>
            <a:r>
              <a:rPr lang="en-US" altLang="zh-CN" dirty="0"/>
              <a:t> A component may join or withdraw from the system dynamically. </a:t>
            </a:r>
          </a:p>
          <a:p>
            <a:pPr marL="514350" indent="-514350">
              <a:buFont typeface="+mj-ea"/>
              <a:buAutoNum type="circleNumDbPlain"/>
            </a:pPr>
            <a:r>
              <a:rPr lang="en-US" altLang="zh-CN" b="1" dirty="0">
                <a:solidFill>
                  <a:srgbClr val="C00000"/>
                </a:solidFill>
              </a:rPr>
              <a:t>Evolution: </a:t>
            </a:r>
            <a:r>
              <a:rPr lang="en-US" altLang="zh-CN" dirty="0"/>
              <a:t>The quality  of the components may be evolving dynamically so that to be adaptive  to changing business and technical environment.</a:t>
            </a:r>
          </a:p>
          <a:p>
            <a:pPr marL="514350" indent="-514350">
              <a:buFont typeface="+mj-ea"/>
              <a:buAutoNum type="circleNumDbPlain"/>
            </a:pPr>
            <a:r>
              <a:rPr lang="en-US" altLang="zh-CN" b="1" dirty="0">
                <a:solidFill>
                  <a:srgbClr val="C00000"/>
                </a:solidFill>
              </a:rPr>
              <a:t>Uncertainty: </a:t>
            </a:r>
            <a:r>
              <a:rPr lang="en-US" altLang="zh-CN" dirty="0"/>
              <a:t>The status of the component with uncertainty.</a:t>
            </a:r>
          </a:p>
          <a:p>
            <a:pPr marL="514350" indent="-514350">
              <a:buFont typeface="+mj-ea"/>
              <a:buAutoNum type="circleNumDbPlain"/>
            </a:pPr>
            <a:r>
              <a:rPr lang="en-US" altLang="zh-CN" b="1" dirty="0">
                <a:solidFill>
                  <a:srgbClr val="C00000"/>
                </a:solidFill>
              </a:rPr>
              <a:t>User Inclusive: </a:t>
            </a:r>
            <a:r>
              <a:rPr lang="en-US" altLang="zh-CN" dirty="0"/>
              <a:t>The users can be software defined things or active components of the system.</a:t>
            </a:r>
          </a:p>
          <a:p>
            <a:pPr marL="514350" indent="-514350">
              <a:buFont typeface="+mj-ea"/>
              <a:buAutoNum type="circleNumDbPlain"/>
            </a:pPr>
            <a:r>
              <a:rPr lang="en-US" altLang="zh-CN" b="1" dirty="0">
                <a:solidFill>
                  <a:srgbClr val="C00000"/>
                </a:solidFill>
              </a:rPr>
              <a:t>Intelligence: </a:t>
            </a:r>
            <a:r>
              <a:rPr lang="en-US" altLang="zh-CN" dirty="0"/>
              <a:t>The components may have natural or artificial Intelligence behind. </a:t>
            </a:r>
          </a:p>
          <a:p>
            <a:pPr marL="514350" indent="-514350">
              <a:buFont typeface="+mj-lt"/>
              <a:buAutoNum type="circleNumDbPlain"/>
            </a:pPr>
            <a:endParaRPr lang="zh-CN" altLang="en-US" dirty="0"/>
          </a:p>
        </p:txBody>
      </p:sp>
      <p:sp>
        <p:nvSpPr>
          <p:cNvPr id="4" name="椭圆 3"/>
          <p:cNvSpPr/>
          <p:nvPr/>
        </p:nvSpPr>
        <p:spPr>
          <a:xfrm>
            <a:off x="389744"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55FB838-E011-E69D-A4FF-651CC73F3CCA}"/>
              </a:ext>
            </a:extLst>
          </p:cNvPr>
          <p:cNvSpPr txBox="1"/>
          <p:nvPr/>
        </p:nvSpPr>
        <p:spPr>
          <a:xfrm>
            <a:off x="1739628" y="1069607"/>
            <a:ext cx="10048673" cy="830997"/>
          </a:xfrm>
          <a:prstGeom prst="rect">
            <a:avLst/>
          </a:prstGeom>
          <a:noFill/>
        </p:spPr>
        <p:txBody>
          <a:bodyPr wrap="square" rtlCol="0">
            <a:spAutoFit/>
          </a:bodyPr>
          <a:lstStyle/>
          <a:p>
            <a:r>
              <a:rPr lang="en-US" altLang="zh-CN" sz="2400" i="1" u="sng" dirty="0">
                <a:solidFill>
                  <a:srgbClr val="002060"/>
                </a:solidFill>
              </a:rPr>
              <a:t>An </a:t>
            </a:r>
            <a:r>
              <a:rPr lang="en-US" altLang="zh-CN" sz="2400" b="1" i="1" u="sng" dirty="0">
                <a:solidFill>
                  <a:srgbClr val="C00000"/>
                </a:solidFill>
              </a:rPr>
              <a:t>intelligent component  </a:t>
            </a:r>
            <a:r>
              <a:rPr lang="en-US" altLang="zh-CN" sz="2400" i="1" u="sng" dirty="0">
                <a:solidFill>
                  <a:srgbClr val="002060"/>
                </a:solidFill>
              </a:rPr>
              <a:t>is an active component with AI or NI behind, which are </a:t>
            </a:r>
            <a:r>
              <a:rPr lang="en-US" altLang="zh-CN" sz="2400" i="1" u="sng" dirty="0">
                <a:solidFill>
                  <a:srgbClr val="002060"/>
                </a:solidFill>
                <a:latin typeface="Arial Narrow" panose="020B0606020202030204" pitchFamily="34" charset="0"/>
              </a:rPr>
              <a:t>characterized</a:t>
            </a:r>
            <a:r>
              <a:rPr lang="en-US" altLang="zh-CN" sz="2400" i="1" u="sng" dirty="0">
                <a:solidFill>
                  <a:srgbClr val="002060"/>
                </a:solidFill>
              </a:rPr>
              <a:t> by multiple features as following:</a:t>
            </a:r>
            <a:endParaRPr lang="LID4096" sz="2400" u="sng" dirty="0">
              <a:solidFill>
                <a:srgbClr val="002060"/>
              </a:solidFill>
            </a:endParaRPr>
          </a:p>
        </p:txBody>
      </p:sp>
    </p:spTree>
    <p:extLst>
      <p:ext uri="{BB962C8B-B14F-4D97-AF65-F5344CB8AC3E}">
        <p14:creationId xmlns:p14="http://schemas.microsoft.com/office/powerpoint/2010/main" val="265508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     The Features of Dynamic Programming </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389744" y="1825625"/>
            <a:ext cx="11602965" cy="4351338"/>
          </a:xfrm>
        </p:spPr>
        <p:txBody>
          <a:bodyPr>
            <a:normAutofit fontScale="85000" lnSpcReduction="20000"/>
          </a:bodyPr>
          <a:lstStyle/>
          <a:p>
            <a:pPr marL="514350" indent="-514350">
              <a:buFont typeface="+mj-ea"/>
              <a:buAutoNum type="circleNumDbPlain"/>
            </a:pPr>
            <a:r>
              <a:rPr lang="en-US" altLang="zh-CN" b="1" dirty="0">
                <a:solidFill>
                  <a:srgbClr val="C00000"/>
                </a:solidFill>
              </a:rPr>
              <a:t>Autonomous: </a:t>
            </a:r>
            <a:r>
              <a:rPr lang="en-US" altLang="zh-CN" dirty="0"/>
              <a:t>The system components are active components that are  running in advance autonomously.</a:t>
            </a:r>
          </a:p>
          <a:p>
            <a:pPr marL="514350" indent="-514350">
              <a:buFont typeface="+mj-ea"/>
              <a:buAutoNum type="circleNumDbPlain"/>
            </a:pPr>
            <a:r>
              <a:rPr lang="en-US" altLang="zh-CN" b="1" dirty="0">
                <a:solidFill>
                  <a:srgbClr val="C00000"/>
                </a:solidFill>
              </a:rPr>
              <a:t>Implementation Independent: </a:t>
            </a:r>
            <a:r>
              <a:rPr lang="en-US" altLang="zh-CN" dirty="0"/>
              <a:t>The implementation of system components is hided from the system. Every system component is a black box used for system development.</a:t>
            </a:r>
            <a:endParaRPr lang="en-US" altLang="zh-CN" b="1" dirty="0">
              <a:solidFill>
                <a:srgbClr val="C00000"/>
              </a:solidFill>
            </a:endParaRPr>
          </a:p>
          <a:p>
            <a:pPr marL="514350" indent="-514350">
              <a:buFont typeface="+mj-ea"/>
              <a:buAutoNum type="circleNumDbPlain"/>
            </a:pPr>
            <a:r>
              <a:rPr lang="en-US" altLang="zh-CN" b="1" dirty="0">
                <a:solidFill>
                  <a:srgbClr val="C00000"/>
                </a:solidFill>
              </a:rPr>
              <a:t>Integration</a:t>
            </a:r>
            <a:r>
              <a:rPr lang="en-US" altLang="zh-CN" dirty="0">
                <a:solidFill>
                  <a:srgbClr val="C00000"/>
                </a:solidFill>
              </a:rPr>
              <a:t>: </a:t>
            </a:r>
            <a:r>
              <a:rPr lang="en-US" altLang="zh-CN" dirty="0"/>
              <a:t>An running software component may be an integration of a set of  lower-level components or complex logics</a:t>
            </a:r>
            <a:r>
              <a:rPr lang="en-US" altLang="zh-CN"/>
              <a:t>. </a:t>
            </a:r>
            <a:endParaRPr lang="en-US" altLang="zh-CN" dirty="0"/>
          </a:p>
          <a:p>
            <a:pPr marL="514350" indent="-514350">
              <a:buFont typeface="+mj-ea"/>
              <a:buAutoNum type="circleNumDbPlain"/>
            </a:pPr>
            <a:r>
              <a:rPr lang="en-US" altLang="zh-CN" b="1" dirty="0">
                <a:solidFill>
                  <a:srgbClr val="C00000"/>
                </a:solidFill>
              </a:rPr>
              <a:t>Dynamics:</a:t>
            </a:r>
            <a:r>
              <a:rPr lang="en-US" altLang="zh-CN" dirty="0"/>
              <a:t> A component may join or withdraw from the system dynamically. </a:t>
            </a:r>
          </a:p>
          <a:p>
            <a:pPr marL="514350" indent="-514350">
              <a:buFont typeface="+mj-ea"/>
              <a:buAutoNum type="circleNumDbPlain"/>
            </a:pPr>
            <a:r>
              <a:rPr lang="en-US" altLang="zh-CN" b="1" dirty="0">
                <a:solidFill>
                  <a:srgbClr val="C00000"/>
                </a:solidFill>
              </a:rPr>
              <a:t>Evolution: </a:t>
            </a:r>
            <a:r>
              <a:rPr lang="en-US" altLang="zh-CN" dirty="0"/>
              <a:t>The quality  of the components may be evolving dynamically</a:t>
            </a:r>
          </a:p>
          <a:p>
            <a:pPr marL="514350" indent="-514350">
              <a:buFont typeface="+mj-ea"/>
              <a:buAutoNum type="circleNumDbPlain"/>
            </a:pPr>
            <a:r>
              <a:rPr lang="en-US" altLang="zh-CN" b="1" dirty="0">
                <a:solidFill>
                  <a:srgbClr val="C00000"/>
                </a:solidFill>
              </a:rPr>
              <a:t>Uncertainty: </a:t>
            </a:r>
            <a:r>
              <a:rPr lang="en-US" altLang="zh-CN" dirty="0"/>
              <a:t>The status of the component with uncertainty.</a:t>
            </a:r>
          </a:p>
          <a:p>
            <a:pPr marL="514350" indent="-514350">
              <a:buFont typeface="+mj-ea"/>
              <a:buAutoNum type="circleNumDbPlain"/>
            </a:pPr>
            <a:r>
              <a:rPr lang="en-US" altLang="zh-CN" b="1" dirty="0">
                <a:solidFill>
                  <a:srgbClr val="C00000"/>
                </a:solidFill>
              </a:rPr>
              <a:t>User Inclusive: </a:t>
            </a:r>
            <a:r>
              <a:rPr lang="en-US" altLang="zh-CN" dirty="0"/>
              <a:t>The users can be software defined things or active components of the system.</a:t>
            </a:r>
          </a:p>
          <a:p>
            <a:pPr marL="514350" indent="-514350">
              <a:buFont typeface="+mj-ea"/>
              <a:buAutoNum type="circleNumDbPlain"/>
            </a:pPr>
            <a:r>
              <a:rPr lang="en-US" altLang="zh-CN" b="1" dirty="0">
                <a:solidFill>
                  <a:srgbClr val="C00000"/>
                </a:solidFill>
              </a:rPr>
              <a:t>Intelligence: </a:t>
            </a:r>
            <a:r>
              <a:rPr lang="en-US" altLang="zh-CN" dirty="0"/>
              <a:t>The components may have natural or artificial Intelligence behind. </a:t>
            </a:r>
          </a:p>
          <a:p>
            <a:pPr marL="514350" indent="-514350">
              <a:buFont typeface="+mj-lt"/>
              <a:buAutoNum type="circleNumDbPlain"/>
            </a:pPr>
            <a:endParaRPr lang="zh-CN" altLang="en-US" dirty="0"/>
          </a:p>
        </p:txBody>
      </p:sp>
      <p:sp>
        <p:nvSpPr>
          <p:cNvPr id="4" name="椭圆 3"/>
          <p:cNvSpPr/>
          <p:nvPr/>
        </p:nvSpPr>
        <p:spPr>
          <a:xfrm>
            <a:off x="389744"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391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latin typeface="Arial Narrow" panose="020B0606020202030204" pitchFamily="34" charset="0"/>
              </a:rPr>
              <a:t>Dynamic Architecture </a:t>
            </a:r>
            <a:br>
              <a:rPr lang="en-US" altLang="zh-CN" b="1" dirty="0">
                <a:latin typeface="Arial Narrow" panose="020B0606020202030204" pitchFamily="34" charset="0"/>
              </a:rPr>
            </a:br>
            <a:r>
              <a:rPr lang="zh-CN" altLang="en-US" sz="3200" b="1" dirty="0">
                <a:solidFill>
                  <a:srgbClr val="002060"/>
                </a:solidFill>
                <a:effectLst>
                  <a:outerShdw blurRad="38100" dist="38100" dir="2700000" algn="tl">
                    <a:srgbClr val="000000">
                      <a:alpha val="43137"/>
                    </a:srgbClr>
                  </a:outerShdw>
                </a:effectLst>
                <a:latin typeface="Arial Narrow" panose="020B0606020202030204" pitchFamily="34" charset="0"/>
              </a:rPr>
              <a:t>动态架构</a:t>
            </a:r>
            <a:endParaRPr lang="en-US" altLang="zh-CN" sz="3200" b="1" dirty="0">
              <a:solidFill>
                <a:srgbClr val="002060"/>
              </a:solidFill>
              <a:effectLst>
                <a:outerShdw blurRad="38100" dist="38100" dir="2700000" algn="tl">
                  <a:srgbClr val="000000">
                    <a:alpha val="43137"/>
                  </a:srgbClr>
                </a:outerShdw>
              </a:effectLst>
              <a:latin typeface="Arial Narrow" panose="020B0606020202030204" pitchFamily="34" charset="0"/>
            </a:endParaRPr>
          </a:p>
        </p:txBody>
      </p:sp>
      <p:sp>
        <p:nvSpPr>
          <p:cNvPr id="3" name="内容占位符 2"/>
          <p:cNvSpPr>
            <a:spLocks noGrp="1"/>
          </p:cNvSpPr>
          <p:nvPr>
            <p:ph idx="1"/>
          </p:nvPr>
        </p:nvSpPr>
        <p:spPr>
          <a:xfrm>
            <a:off x="740779" y="1825625"/>
            <a:ext cx="10190457" cy="4351338"/>
          </a:xfrm>
        </p:spPr>
        <p:txBody>
          <a:bodyPr>
            <a:normAutofit/>
          </a:bodyPr>
          <a:lstStyle/>
          <a:p>
            <a:pPr>
              <a:buClr>
                <a:srgbClr val="C00000"/>
              </a:buClr>
              <a:buFont typeface="Wingdings" panose="05000000000000000000" pitchFamily="2" charset="2"/>
              <a:buChar char="l"/>
            </a:pPr>
            <a:r>
              <a:rPr lang="zh-CN" altLang="en-US" b="1" dirty="0"/>
              <a:t>“</a:t>
            </a:r>
            <a:r>
              <a:rPr lang="en-US" altLang="zh-CN" b="1" dirty="0">
                <a:solidFill>
                  <a:srgbClr val="C00000"/>
                </a:solidFill>
                <a:effectLst>
                  <a:outerShdw blurRad="38100" dist="38100" dir="2700000" algn="tl">
                    <a:srgbClr val="000000">
                      <a:alpha val="43137"/>
                    </a:srgbClr>
                  </a:outerShdw>
                </a:effectLst>
              </a:rPr>
              <a:t>Dynamic Architecture </a:t>
            </a:r>
            <a:r>
              <a:rPr lang="en-US" altLang="zh-CN" dirty="0"/>
              <a:t>refers to the software architecture of a software system with rules of </a:t>
            </a:r>
            <a:r>
              <a:rPr lang="en-US" altLang="zh-CN" b="1" i="1" dirty="0">
                <a:solidFill>
                  <a:srgbClr val="C00000"/>
                </a:solidFill>
              </a:rPr>
              <a:t>evolution</a:t>
            </a:r>
            <a:r>
              <a:rPr lang="en-US" altLang="zh-CN" dirty="0"/>
              <a:t> of its structure /architecture </a:t>
            </a:r>
            <a:r>
              <a:rPr lang="en-US" altLang="zh-CN" b="1" i="1" dirty="0">
                <a:solidFill>
                  <a:srgbClr val="C00000"/>
                </a:solidFill>
              </a:rPr>
              <a:t>during runtime</a:t>
            </a:r>
            <a:r>
              <a:rPr lang="en-US" altLang="zh-CN" dirty="0">
                <a:solidFill>
                  <a:srgbClr val="C00000"/>
                </a:solidFill>
              </a:rPr>
              <a:t>. </a:t>
            </a:r>
            <a:r>
              <a:rPr lang="en-US" altLang="zh-CN" dirty="0"/>
              <a:t>The system’s components and connections can be created and destroyed during runtime according to the rules from design-time</a:t>
            </a:r>
            <a:r>
              <a:rPr lang="en-US" altLang="zh-CN" dirty="0">
                <a:solidFill>
                  <a:srgbClr val="C00000"/>
                </a:solidFill>
              </a:rPr>
              <a:t>†</a:t>
            </a:r>
            <a:r>
              <a:rPr lang="en-US" altLang="zh-CN" sz="2000" b="1" dirty="0">
                <a:solidFill>
                  <a:srgbClr val="002060"/>
                </a:solidFill>
                <a:latin typeface="Arial Narrow" panose="020B0606020202030204" pitchFamily="34" charset="0"/>
              </a:rPr>
              <a:t>. </a:t>
            </a:r>
            <a:r>
              <a:rPr lang="zh-CN" altLang="en-US" sz="2000" b="1" dirty="0">
                <a:latin typeface="Arial Narrow" panose="020B0606020202030204" pitchFamily="34" charset="0"/>
              </a:rPr>
              <a:t>”</a:t>
            </a:r>
            <a:endParaRPr lang="en-US" altLang="zh-CN" sz="2000" b="1" dirty="0"/>
          </a:p>
          <a:p>
            <a:pPr marL="0" indent="0">
              <a:buNone/>
            </a:pPr>
            <a:endParaRPr lang="en-US" altLang="zh-CN" sz="2000" dirty="0">
              <a:solidFill>
                <a:srgbClr val="002060"/>
              </a:solidFill>
              <a:latin typeface="Arial Narrow" panose="020B0606020202030204" pitchFamily="34" charset="0"/>
            </a:endParaRPr>
          </a:p>
          <a:p>
            <a:pPr marL="450900" indent="-342900">
              <a:lnSpc>
                <a:spcPts val="2880"/>
              </a:lnSpc>
              <a:buClr>
                <a:srgbClr val="C00000"/>
              </a:buClr>
              <a:buFont typeface="Arial Narrow" panose="020B0606020202030204" pitchFamily="34" charset="0"/>
              <a:buChar char="†"/>
            </a:pPr>
            <a:r>
              <a:rPr lang="en-US" altLang="zh-CN" sz="2000" dirty="0">
                <a:solidFill>
                  <a:srgbClr val="002060"/>
                </a:solidFill>
                <a:latin typeface="Arial Narrow" panose="020B0606020202030204" pitchFamily="34" charset="0"/>
              </a:rPr>
              <a:t>Marek </a:t>
            </a:r>
            <a:r>
              <a:rPr lang="en-US" altLang="zh-CN" sz="2000" dirty="0" err="1">
                <a:solidFill>
                  <a:srgbClr val="002060"/>
                </a:solidFill>
                <a:latin typeface="Arial Narrow" panose="020B0606020202030204" pitchFamily="34" charset="0"/>
              </a:rPr>
              <a:t>Rychly</a:t>
            </a:r>
            <a:r>
              <a:rPr lang="en-US" altLang="zh-CN" sz="2000" dirty="0">
                <a:solidFill>
                  <a:srgbClr val="002060"/>
                </a:solidFill>
                <a:latin typeface="Arial Narrow" panose="020B0606020202030204" pitchFamily="34" charset="0"/>
              </a:rPr>
              <a:t>, “Dynamically Reconfigurable Architectures: An Evolution of Approaches for Preventing Architectural Violations”, Handbook of Research on Architectural Trends in Service-Driven Computing, © 2014 |Pages: 18,DOI: 10.4018/978-1-4666-6178-3.ch002</a:t>
            </a:r>
          </a:p>
          <a:p>
            <a:pPr marL="165150" indent="-514350">
              <a:buFont typeface="+mj-lt"/>
              <a:buAutoNum type="arabicPeriod"/>
            </a:pPr>
            <a:endParaRPr lang="zh-CN" altLang="en-US" b="1" dirty="0"/>
          </a:p>
        </p:txBody>
      </p:sp>
    </p:spTree>
    <p:extLst>
      <p:ext uri="{BB962C8B-B14F-4D97-AF65-F5344CB8AC3E}">
        <p14:creationId xmlns:p14="http://schemas.microsoft.com/office/powerpoint/2010/main" val="3528776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u="sng" dirty="0">
                <a:solidFill>
                  <a:srgbClr val="C00000"/>
                </a:solidFill>
              </a:rPr>
              <a:t>autonomous</a:t>
            </a:r>
            <a:endParaRPr lang="zh-CN" altLang="en-US" sz="4800" b="1" u="sng" dirty="0">
              <a:solidFill>
                <a:srgbClr val="C00000"/>
              </a:solidFill>
            </a:endParaRPr>
          </a:p>
        </p:txBody>
      </p:sp>
      <p:sp>
        <p:nvSpPr>
          <p:cNvPr id="3" name="内容占位符 2"/>
          <p:cNvSpPr>
            <a:spLocks noGrp="1"/>
          </p:cNvSpPr>
          <p:nvPr>
            <p:ph idx="1"/>
          </p:nvPr>
        </p:nvSpPr>
        <p:spPr/>
        <p:txBody>
          <a:bodyPr>
            <a:normAutofit/>
          </a:bodyPr>
          <a:lstStyle/>
          <a:p>
            <a:r>
              <a:rPr lang="en-US" altLang="zh-CN" sz="3200" b="1" dirty="0">
                <a:solidFill>
                  <a:srgbClr val="C00000"/>
                </a:solidFill>
              </a:rPr>
              <a:t>Description: </a:t>
            </a:r>
            <a:r>
              <a:rPr lang="en-US" altLang="zh-CN" sz="3200" dirty="0"/>
              <a:t>In dynamic programming, the system components are running autonomously. The decisions about their behaviors are made by themselves.</a:t>
            </a:r>
          </a:p>
          <a:p>
            <a:r>
              <a:rPr lang="en-US" altLang="zh-CN" sz="3200" b="1" dirty="0">
                <a:solidFill>
                  <a:srgbClr val="C00000"/>
                </a:solidFill>
              </a:rPr>
              <a:t>Example</a:t>
            </a:r>
            <a:r>
              <a:rPr lang="zh-CN" altLang="en-US" sz="3200" b="1" dirty="0">
                <a:solidFill>
                  <a:srgbClr val="C00000"/>
                </a:solidFill>
              </a:rPr>
              <a:t>：</a:t>
            </a:r>
            <a:r>
              <a:rPr lang="en-US" altLang="zh-CN" sz="3200" dirty="0">
                <a:solidFill>
                  <a:srgbClr val="C00000"/>
                </a:solidFill>
              </a:rPr>
              <a:t> </a:t>
            </a:r>
            <a:r>
              <a:rPr lang="en-US" altLang="zh-CN" sz="3200" dirty="0"/>
              <a:t>Though a service consumer may request a service from a service provider, it is the service provider who makes final decision about what service to be provided in what time and in what cases.  The service provider is therefore considered as an autonomous component.</a:t>
            </a:r>
          </a:p>
        </p:txBody>
      </p:sp>
      <p:pic>
        <p:nvPicPr>
          <p:cNvPr id="4" name="图片 3"/>
          <p:cNvPicPr>
            <a:picLocks noChangeAspect="1"/>
          </p:cNvPicPr>
          <p:nvPr/>
        </p:nvPicPr>
        <p:blipFill>
          <a:blip r:embed="rId2"/>
          <a:stretch>
            <a:fillRect/>
          </a:stretch>
        </p:blipFill>
        <p:spPr>
          <a:xfrm>
            <a:off x="4096338" y="564570"/>
            <a:ext cx="926672" cy="926672"/>
          </a:xfrm>
          <a:prstGeom prst="rect">
            <a:avLst/>
          </a:prstGeom>
        </p:spPr>
      </p:pic>
    </p:spTree>
    <p:extLst>
      <p:ext uri="{BB962C8B-B14F-4D97-AF65-F5344CB8AC3E}">
        <p14:creationId xmlns:p14="http://schemas.microsoft.com/office/powerpoint/2010/main" val="2918137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6C0C-2D57-E966-41F2-AF85915BF6E5}"/>
              </a:ext>
            </a:extLst>
          </p:cNvPr>
          <p:cNvSpPr>
            <a:spLocks noGrp="1"/>
          </p:cNvSpPr>
          <p:nvPr>
            <p:ph type="title"/>
          </p:nvPr>
        </p:nvSpPr>
        <p:spPr>
          <a:xfrm>
            <a:off x="896965" y="559089"/>
            <a:ext cx="10398070" cy="696509"/>
          </a:xfrm>
        </p:spPr>
        <p:txBody>
          <a:bodyPr>
            <a:noAutofit/>
          </a:bodyPr>
          <a:lstStyle/>
          <a:p>
            <a:br>
              <a:rPr lang="en-US" altLang="zh-CN"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r>
              <a:rPr lang="en-US" altLang="zh-CN" sz="4000" kern="100" spc="-150" dirty="0">
                <a:solidFill>
                  <a:srgbClr val="C00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Process abstraction vs Function abstraction</a:t>
            </a:r>
            <a:br>
              <a:rPr lang="en-US" altLang="zh-CN" sz="4000" kern="100" spc="-15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rPr>
            </a:br>
            <a:r>
              <a:rPr lang="zh-CN" altLang="en-US" sz="3200" b="1" dirty="0">
                <a:solidFill>
                  <a:srgbClr val="00206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数据抽象与函数抽象</a:t>
            </a:r>
            <a:br>
              <a:rPr lang="en-US" altLang="zh-CN"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br>
            <a:endParaRPr lang="LID4096"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AE449-D3E8-3729-5E91-EAFA2037B994}"/>
              </a:ext>
            </a:extLst>
          </p:cNvPr>
          <p:cNvSpPr>
            <a:spLocks noGrp="1"/>
          </p:cNvSpPr>
          <p:nvPr>
            <p:ph idx="1"/>
          </p:nvPr>
        </p:nvSpPr>
        <p:spPr>
          <a:xfrm>
            <a:off x="838199" y="1681566"/>
            <a:ext cx="10560803" cy="4502258"/>
          </a:xfrm>
        </p:spPr>
        <p:txBody>
          <a:bodyPr>
            <a:normAutofit fontScale="92500"/>
          </a:bodyPr>
          <a:lstStyle/>
          <a:p>
            <a:pPr>
              <a:lnSpc>
                <a:spcPct val="107000"/>
              </a:lnSpc>
              <a:spcBef>
                <a:spcPts val="0"/>
              </a:spcBef>
              <a:spcAft>
                <a:spcPts val="800"/>
              </a:spcAft>
              <a:buFont typeface="Wingdings" panose="05000000000000000000" pitchFamily="2" charset="2"/>
              <a:buChar char="q"/>
              <a:tabLst>
                <a:tab pos="914400" algn="l"/>
              </a:tabLst>
            </a:pPr>
            <a:r>
              <a:rPr lang="zh-CN" altLang="en-US" sz="2400" b="1"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数据抽象</a:t>
            </a:r>
            <a:r>
              <a:rPr lang="zh-CN" altLang="en-US" sz="2400" kern="100" dirty="0">
                <a:effectLst/>
                <a:latin typeface="DengXian" panose="02010600030101010101" pitchFamily="2" charset="-122"/>
                <a:ea typeface="DengXian" panose="02010600030101010101" pitchFamily="2" charset="-122"/>
                <a:cs typeface="Times New Roman" panose="02020603050405020304" pitchFamily="18" charset="0"/>
              </a:rPr>
              <a:t>则过将数据封装在一个数据结构中来组织和管理数据，使得数据的组织和管理变得更加有效。</a:t>
            </a:r>
            <a:r>
              <a:rPr lang="en-US" altLang="zh-CN" kern="1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Data abstraction organizes and manages data by encapsulating data in a data structure, making data organization and management more effective.</a:t>
            </a:r>
          </a:p>
          <a:p>
            <a:pPr>
              <a:lnSpc>
                <a:spcPct val="107000"/>
              </a:lnSpc>
              <a:spcBef>
                <a:spcPts val="0"/>
              </a:spcBef>
              <a:spcAft>
                <a:spcPts val="800"/>
              </a:spcAft>
              <a:buFont typeface="Wingdings" panose="05000000000000000000" pitchFamily="2" charset="2"/>
              <a:buChar char="q"/>
              <a:tabLst>
                <a:tab pos="914400" algn="l"/>
              </a:tabLst>
            </a:pPr>
            <a:r>
              <a:rPr lang="zh-CN" altLang="en-US" sz="2400" b="1"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函数抽象</a:t>
            </a:r>
            <a:r>
              <a:rPr lang="zh-CN" altLang="en-US" sz="2400" kern="100" dirty="0">
                <a:effectLst/>
                <a:latin typeface="DengXian" panose="02010600030101010101" pitchFamily="2" charset="-122"/>
                <a:ea typeface="DengXian" panose="02010600030101010101" pitchFamily="2" charset="-122"/>
                <a:cs typeface="Times New Roman" panose="02020603050405020304" pitchFamily="18" charset="0"/>
              </a:rPr>
              <a:t>涵盖了计算机程序中的一个特定功能，这样可以方便地重复使用。</a:t>
            </a:r>
            <a:r>
              <a:rPr lang="en-US" altLang="zh-CN" kern="10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rPr>
              <a:t>A functional abstraction covers a specific functionality in a computer program so that it can be easily reused.</a:t>
            </a:r>
          </a:p>
          <a:p>
            <a:pPr>
              <a:lnSpc>
                <a:spcPct val="117000"/>
              </a:lnSpc>
              <a:spcBef>
                <a:spcPts val="0"/>
              </a:spcBef>
              <a:spcAft>
                <a:spcPts val="800"/>
              </a:spcAft>
              <a:buFont typeface="Wingdings" panose="05000000000000000000" pitchFamily="2" charset="2"/>
              <a:buChar char="q"/>
              <a:tabLst>
                <a:tab pos="914400" algn="l"/>
              </a:tabLst>
            </a:pPr>
            <a:r>
              <a:rPr lang="zh-CN" altLang="en-US" sz="2400" b="1" u="sng" kern="100" dirty="0">
                <a:solidFill>
                  <a:srgbClr val="C00000"/>
                </a:solidFill>
                <a:effectLst/>
                <a:latin typeface="DengXian" panose="02010600030101010101" pitchFamily="2" charset="-122"/>
                <a:ea typeface="DengXian" panose="02010600030101010101" pitchFamily="2" charset="-122"/>
                <a:cs typeface="Times New Roman" panose="02020603050405020304" pitchFamily="18" charset="0"/>
              </a:rPr>
              <a:t>数据抽象</a:t>
            </a:r>
            <a:r>
              <a:rPr lang="zh-CN" altLang="en-US" sz="2400" b="1" u="sng" kern="100" dirty="0">
                <a:effectLst/>
                <a:latin typeface="DengXian" panose="02010600030101010101" pitchFamily="2" charset="-122"/>
                <a:ea typeface="DengXian" panose="02010600030101010101" pitchFamily="2" charset="-122"/>
                <a:cs typeface="Times New Roman" panose="02020603050405020304" pitchFamily="18" charset="0"/>
              </a:rPr>
              <a:t>实现信息隐藏，</a:t>
            </a:r>
            <a:r>
              <a:rPr lang="zh-CN" altLang="en-US" sz="2400" b="1" u="sng" kern="100" dirty="0">
                <a:solidFill>
                  <a:srgbClr val="C00000"/>
                </a:solidFill>
                <a:effectLst/>
                <a:latin typeface="DengXian" panose="02010600030101010101" pitchFamily="2" charset="-122"/>
                <a:ea typeface="DengXian" panose="02010600030101010101" pitchFamily="2" charset="-122"/>
                <a:cs typeface="Times New Roman" panose="02020603050405020304" pitchFamily="18" charset="0"/>
              </a:rPr>
              <a:t>函数抽象</a:t>
            </a:r>
            <a:r>
              <a:rPr lang="zh-CN" altLang="en-US" sz="2400" b="1" u="sng" kern="100" dirty="0">
                <a:effectLst/>
                <a:latin typeface="DengXian" panose="02010600030101010101" pitchFamily="2" charset="-122"/>
                <a:ea typeface="DengXian" panose="02010600030101010101" pitchFamily="2" charset="-122"/>
                <a:cs typeface="Times New Roman" panose="02020603050405020304" pitchFamily="18" charset="0"/>
              </a:rPr>
              <a:t>用来隐藏操作</a:t>
            </a:r>
            <a:r>
              <a:rPr lang="zh-CN" altLang="en-US" sz="2400" kern="100" dirty="0">
                <a:latin typeface="DengXian" panose="02010600030101010101" pitchFamily="2" charset="-122"/>
                <a:ea typeface="DengXian" panose="02010600030101010101" pitchFamily="2" charset="-122"/>
                <a:cs typeface="Times New Roman" panose="02020603050405020304" pitchFamily="18" charset="0"/>
              </a:rPr>
              <a:t>。</a:t>
            </a:r>
            <a:r>
              <a:rPr lang="zh-CN" altLang="en-US" sz="24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kern="10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rPr>
              <a:t>Data abstraction implements information hiding, and function abstraction is used to hide operations</a:t>
            </a:r>
            <a:endParaRPr lang="en-US" altLang="zh-CN" sz="2400" kern="10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endParaRPr>
          </a:p>
          <a:p>
            <a:pPr>
              <a:lnSpc>
                <a:spcPct val="107000"/>
              </a:lnSpc>
              <a:spcBef>
                <a:spcPts val="0"/>
              </a:spcBef>
              <a:spcAft>
                <a:spcPts val="800"/>
              </a:spcAft>
              <a:buFont typeface="Wingdings" panose="05000000000000000000" pitchFamily="2" charset="2"/>
              <a:buChar char="q"/>
              <a:tabLst>
                <a:tab pos="914400" algn="l"/>
              </a:tabLst>
            </a:pPr>
            <a:endParaRPr lang="zh-CN" altLang="en-US" sz="240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p>
            <a:pPr>
              <a:lnSpc>
                <a:spcPct val="107000"/>
              </a:lnSpc>
              <a:spcBef>
                <a:spcPts val="0"/>
              </a:spcBef>
              <a:spcAft>
                <a:spcPts val="800"/>
              </a:spcAft>
              <a:buFont typeface="Wingdings" panose="05000000000000000000" pitchFamily="2" charset="2"/>
              <a:buChar char="q"/>
              <a:tabLst>
                <a:tab pos="914400" algn="l"/>
              </a:tabLst>
            </a:pPr>
            <a:endParaRPr lang="zh-CN" altLang="en-US" sz="2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zh-CN" altLang="en-US" sz="11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LID4096" dirty="0"/>
          </a:p>
        </p:txBody>
      </p:sp>
    </p:spTree>
    <p:extLst>
      <p:ext uri="{BB962C8B-B14F-4D97-AF65-F5344CB8AC3E}">
        <p14:creationId xmlns:p14="http://schemas.microsoft.com/office/powerpoint/2010/main" val="3129094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u="sng" dirty="0">
                <a:solidFill>
                  <a:srgbClr val="C00000"/>
                </a:solidFill>
                <a:latin typeface="+mn-lt"/>
              </a:rPr>
              <a:t>Dynamics</a:t>
            </a:r>
            <a:endParaRPr lang="zh-CN" altLang="en-US" b="1" u="sng" dirty="0">
              <a:solidFill>
                <a:srgbClr val="C00000"/>
              </a:solidFill>
              <a:latin typeface="+mn-lt"/>
            </a:endParaRPr>
          </a:p>
        </p:txBody>
      </p:sp>
      <p:sp>
        <p:nvSpPr>
          <p:cNvPr id="3" name="内容占位符 2"/>
          <p:cNvSpPr>
            <a:spLocks noGrp="1"/>
          </p:cNvSpPr>
          <p:nvPr>
            <p:ph idx="1"/>
          </p:nvPr>
        </p:nvSpPr>
        <p:spPr/>
        <p:txBody>
          <a:bodyPr>
            <a:normAutofit/>
          </a:bodyPr>
          <a:lstStyle/>
          <a:p>
            <a:r>
              <a:rPr lang="en-US" altLang="zh-CN" sz="3600" b="1" dirty="0">
                <a:solidFill>
                  <a:srgbClr val="C00000"/>
                </a:solidFill>
              </a:rPr>
              <a:t>Description:</a:t>
            </a:r>
            <a:r>
              <a:rPr lang="en-US" altLang="zh-CN" sz="3600" dirty="0"/>
              <a:t>  System components may join or withdraw from the system during runtime.</a:t>
            </a:r>
          </a:p>
          <a:p>
            <a:r>
              <a:rPr lang="en-US" altLang="zh-CN" sz="3600" b="1" dirty="0">
                <a:solidFill>
                  <a:srgbClr val="C00000"/>
                </a:solidFill>
              </a:rPr>
              <a:t>Example:   </a:t>
            </a:r>
            <a:r>
              <a:rPr lang="en-US" altLang="zh-CN" sz="3600" dirty="0"/>
              <a:t>A PC of a Pear to Pear network may be on or closed any moment; a taxy driver may on or off duty any moment, a member of a WeChat group may be on line or off line any moment.</a:t>
            </a:r>
            <a:endParaRPr lang="zh-CN" altLang="en-US" sz="3600" dirty="0"/>
          </a:p>
        </p:txBody>
      </p:sp>
      <p:sp>
        <p:nvSpPr>
          <p:cNvPr id="4" name="椭圆 3"/>
          <p:cNvSpPr/>
          <p:nvPr/>
        </p:nvSpPr>
        <p:spPr>
          <a:xfrm>
            <a:off x="3376732"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2015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u="sng" dirty="0">
                <a:solidFill>
                  <a:srgbClr val="C00000"/>
                </a:solidFill>
              </a:rPr>
              <a:t>Evolution</a:t>
            </a:r>
            <a:endParaRPr lang="zh-CN" altLang="en-US" b="1" u="sng" dirty="0"/>
          </a:p>
        </p:txBody>
      </p:sp>
      <p:sp>
        <p:nvSpPr>
          <p:cNvPr id="3" name="内容占位符 2"/>
          <p:cNvSpPr>
            <a:spLocks noGrp="1"/>
          </p:cNvSpPr>
          <p:nvPr>
            <p:ph idx="1"/>
          </p:nvPr>
        </p:nvSpPr>
        <p:spPr>
          <a:xfrm>
            <a:off x="838199" y="1491241"/>
            <a:ext cx="10874071" cy="4917509"/>
          </a:xfrm>
        </p:spPr>
        <p:txBody>
          <a:bodyPr>
            <a:normAutofit lnSpcReduction="10000"/>
          </a:bodyPr>
          <a:lstStyle/>
          <a:p>
            <a:r>
              <a:rPr lang="en-US" altLang="zh-CN" sz="3200" b="1" dirty="0">
                <a:solidFill>
                  <a:srgbClr val="C00000"/>
                </a:solidFill>
              </a:rPr>
              <a:t>Description: </a:t>
            </a:r>
            <a:r>
              <a:rPr lang="en-US" altLang="zh-CN" sz="3200" dirty="0"/>
              <a:t>The software architecture and components  of a system may be evolved continuously and dynamically during system runtime, regarding to functional or non-functional quality.</a:t>
            </a:r>
          </a:p>
          <a:p>
            <a:r>
              <a:rPr lang="en-US" altLang="zh-CN" sz="3200" b="1" dirty="0">
                <a:solidFill>
                  <a:srgbClr val="C00000"/>
                </a:solidFill>
              </a:rPr>
              <a:t>Example,</a:t>
            </a:r>
            <a:r>
              <a:rPr lang="zh-CN" altLang="en-US" sz="3200" dirty="0">
                <a:solidFill>
                  <a:srgbClr val="C00000"/>
                </a:solidFill>
                <a:effectLst>
                  <a:outerShdw blurRad="38100" dist="38100" dir="2700000" algn="tl">
                    <a:srgbClr val="000000">
                      <a:alpha val="43137"/>
                    </a:srgbClr>
                  </a:outerShdw>
                </a:effectLst>
              </a:rPr>
              <a:t> </a:t>
            </a:r>
            <a:r>
              <a:rPr lang="en-US" altLang="zh-CN" sz="3200" dirty="0"/>
              <a:t>you may take any services of internet as software components of your system while the services may be evolving continuously. For example,  the functionality and performance of the  search engines or language translators in internet are continuously updated, regarding to  the algorithms, databases as well as the format and content of their input and output. These changes may be coursed by maintenance or learning mechanism in use. </a:t>
            </a:r>
          </a:p>
          <a:p>
            <a:endParaRPr lang="zh-CN" altLang="en-US" sz="3200" dirty="0"/>
          </a:p>
        </p:txBody>
      </p:sp>
      <p:pic>
        <p:nvPicPr>
          <p:cNvPr id="4" name="图片 3"/>
          <p:cNvPicPr>
            <a:picLocks noChangeAspect="1"/>
          </p:cNvPicPr>
          <p:nvPr/>
        </p:nvPicPr>
        <p:blipFill>
          <a:blip r:embed="rId2"/>
          <a:stretch>
            <a:fillRect/>
          </a:stretch>
        </p:blipFill>
        <p:spPr>
          <a:xfrm>
            <a:off x="3160927" y="564570"/>
            <a:ext cx="926672" cy="926672"/>
          </a:xfrm>
          <a:prstGeom prst="rect">
            <a:avLst/>
          </a:prstGeom>
        </p:spPr>
      </p:pic>
    </p:spTree>
    <p:extLst>
      <p:ext uri="{BB962C8B-B14F-4D97-AF65-F5344CB8AC3E}">
        <p14:creationId xmlns:p14="http://schemas.microsoft.com/office/powerpoint/2010/main" val="3860907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u="sng" dirty="0">
                <a:solidFill>
                  <a:srgbClr val="C00000"/>
                </a:solidFill>
              </a:rPr>
              <a:t>Uncertainty of Architecture &amp; Components</a:t>
            </a:r>
            <a:br>
              <a:rPr lang="en-US" altLang="zh-CN" b="1" u="sng" dirty="0">
                <a:solidFill>
                  <a:srgbClr val="C00000"/>
                </a:solidFill>
              </a:rPr>
            </a:br>
            <a:r>
              <a:rPr lang="zh-CN" altLang="en-US" sz="2400" b="1" u="sng" dirty="0">
                <a:solidFill>
                  <a:srgbClr val="002060"/>
                </a:solidFill>
              </a:rPr>
              <a:t>架构和组件的不确定性</a:t>
            </a:r>
          </a:p>
        </p:txBody>
      </p:sp>
      <p:sp>
        <p:nvSpPr>
          <p:cNvPr id="3" name="内容占位符 2"/>
          <p:cNvSpPr>
            <a:spLocks noGrp="1"/>
          </p:cNvSpPr>
          <p:nvPr>
            <p:ph idx="1"/>
          </p:nvPr>
        </p:nvSpPr>
        <p:spPr>
          <a:xfrm>
            <a:off x="838200" y="1746865"/>
            <a:ext cx="10515600" cy="4746010"/>
          </a:xfrm>
        </p:spPr>
        <p:txBody>
          <a:bodyPr>
            <a:normAutofit/>
          </a:bodyPr>
          <a:lstStyle/>
          <a:p>
            <a:r>
              <a:rPr lang="en-US" altLang="zh-CN" b="1" dirty="0">
                <a:solidFill>
                  <a:srgbClr val="C00000"/>
                </a:solidFill>
              </a:rPr>
              <a:t>Description: </a:t>
            </a:r>
            <a:r>
              <a:rPr lang="en-US" altLang="zh-CN" dirty="0"/>
              <a:t>In Dynamic Programming, the status of the software  architecture and components are with uncertainty.</a:t>
            </a:r>
          </a:p>
          <a:p>
            <a:r>
              <a:rPr lang="en-US" altLang="zh-CN" dirty="0"/>
              <a:t>Because of dynamics, evolution and autonomy of the system components, the system may have uncertainty in status, while providing stable service is often the target of the system. Dealing with uncertainty of a system is important to provide stable services.  </a:t>
            </a:r>
          </a:p>
          <a:p>
            <a:r>
              <a:rPr lang="en-US" altLang="zh-CN" dirty="0"/>
              <a:t>Nevertheless, not all uncertainty are necessarily negative points. For example, in according to updating the components, the system may be gradually evolved into better quality and more intelligent one. For example, Google's search engine and language translation have been improved dramatically in the last few decades.</a:t>
            </a:r>
            <a:endParaRPr lang="zh-CN" altLang="en-US" dirty="0"/>
          </a:p>
        </p:txBody>
      </p:sp>
      <p:pic>
        <p:nvPicPr>
          <p:cNvPr id="4" name="图片 3"/>
          <p:cNvPicPr>
            <a:picLocks noChangeAspect="1"/>
          </p:cNvPicPr>
          <p:nvPr/>
        </p:nvPicPr>
        <p:blipFill>
          <a:blip r:embed="rId2"/>
          <a:stretch>
            <a:fillRect/>
          </a:stretch>
        </p:blipFill>
        <p:spPr>
          <a:xfrm>
            <a:off x="4042528" y="831485"/>
            <a:ext cx="926672" cy="926672"/>
          </a:xfrm>
          <a:prstGeom prst="rect">
            <a:avLst/>
          </a:prstGeom>
        </p:spPr>
      </p:pic>
    </p:spTree>
    <p:extLst>
      <p:ext uri="{BB962C8B-B14F-4D97-AF65-F5344CB8AC3E}">
        <p14:creationId xmlns:p14="http://schemas.microsoft.com/office/powerpoint/2010/main" val="167595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76597"/>
          </a:xfrm>
        </p:spPr>
        <p:txBody>
          <a:bodyPr>
            <a:normAutofit/>
          </a:bodyPr>
          <a:lstStyle/>
          <a:p>
            <a:r>
              <a:rPr lang="en-US" altLang="zh-CN" sz="4000" dirty="0">
                <a:solidFill>
                  <a:srgbClr val="C00000"/>
                </a:solidFill>
                <a:latin typeface="Arial" panose="020B0604020202020204" pitchFamily="34" charset="0"/>
                <a:cs typeface="Arial" panose="020B0604020202020204" pitchFamily="34" charset="0"/>
              </a:rPr>
              <a:t>Architectural Evolution </a:t>
            </a:r>
            <a:r>
              <a:rPr lang="zh-CN" altLang="en-US" sz="2400" dirty="0">
                <a:solidFill>
                  <a:srgbClr val="002060"/>
                </a:solidFill>
              </a:rPr>
              <a:t>架构演化</a:t>
            </a:r>
          </a:p>
        </p:txBody>
      </p:sp>
      <p:sp>
        <p:nvSpPr>
          <p:cNvPr id="3" name="内容占位符 2"/>
          <p:cNvSpPr>
            <a:spLocks noGrp="1"/>
          </p:cNvSpPr>
          <p:nvPr>
            <p:ph idx="1"/>
          </p:nvPr>
        </p:nvSpPr>
        <p:spPr>
          <a:xfrm>
            <a:off x="838200" y="1157468"/>
            <a:ext cx="10515600" cy="4074288"/>
          </a:xfrm>
          <a:ln>
            <a:solidFill>
              <a:srgbClr val="C00000"/>
            </a:solidFill>
          </a:ln>
        </p:spPr>
        <p:txBody>
          <a:bodyPr>
            <a:normAutofit fontScale="25000" lnSpcReduction="20000"/>
          </a:bodyPr>
          <a:lstStyle/>
          <a:p>
            <a:pPr>
              <a:lnSpc>
                <a:spcPct val="110000"/>
              </a:lnSpc>
              <a:buFont typeface="Wingdings" panose="05000000000000000000" pitchFamily="2" charset="2"/>
              <a:buChar char="u"/>
            </a:pPr>
            <a:r>
              <a:rPr lang="en-US" altLang="zh-CN" sz="8800" b="1" dirty="0">
                <a:solidFill>
                  <a:srgbClr val="C00000"/>
                </a:solidFill>
                <a:latin typeface="Arial" panose="020B0604020202020204" pitchFamily="34" charset="0"/>
                <a:cs typeface="Arial" panose="020B0604020202020204" pitchFamily="34" charset="0"/>
              </a:rPr>
              <a:t>Architectural evolution in building: </a:t>
            </a:r>
            <a:r>
              <a:rPr lang="en-US" altLang="zh-CN" sz="8800" dirty="0">
                <a:latin typeface="Arial" panose="020B0604020202020204" pitchFamily="34" charset="0"/>
                <a:cs typeface="Arial" panose="020B0604020202020204" pitchFamily="34" charset="0"/>
              </a:rPr>
              <a:t>architectural style evolved into something much more graceful through the Byzantine and Romanesque periods. It was during 527 – 1200 that the majority of architecture began to use brick instead of stone, changing forever the way that buildings would be constructed</a:t>
            </a:r>
            <a:r>
              <a:rPr lang="en-US" altLang="zh-CN" sz="8800" dirty="0">
                <a:solidFill>
                  <a:srgbClr val="002060"/>
                </a:solidFill>
                <a:latin typeface="Arial" panose="020B0604020202020204" pitchFamily="34" charset="0"/>
                <a:cs typeface="Arial" panose="020B0604020202020204" pitchFamily="34" charset="0"/>
              </a:rPr>
              <a:t>[2].</a:t>
            </a:r>
            <a:r>
              <a:rPr lang="en-US" altLang="zh-CN" sz="8800" dirty="0">
                <a:latin typeface="Arial" panose="020B0604020202020204" pitchFamily="34" charset="0"/>
                <a:cs typeface="Arial" panose="020B0604020202020204" pitchFamily="34" charset="0"/>
              </a:rPr>
              <a:t>”</a:t>
            </a:r>
          </a:p>
          <a:p>
            <a:pPr>
              <a:lnSpc>
                <a:spcPct val="110000"/>
              </a:lnSpc>
              <a:buFont typeface="Wingdings" panose="05000000000000000000" pitchFamily="2" charset="2"/>
              <a:buChar char="u"/>
            </a:pPr>
            <a:r>
              <a:rPr lang="en-US" altLang="zh-CN" sz="8800" b="1" dirty="0">
                <a:solidFill>
                  <a:srgbClr val="C00000"/>
                </a:solidFill>
                <a:latin typeface="Arial" panose="020B0604020202020204" pitchFamily="34" charset="0"/>
                <a:cs typeface="Arial" panose="020B0604020202020204" pitchFamily="34" charset="0"/>
              </a:rPr>
              <a:t>Architecture evolution in software </a:t>
            </a:r>
            <a:r>
              <a:rPr lang="en-US" altLang="zh-CN" sz="8800" dirty="0">
                <a:latin typeface="Arial" panose="020B0604020202020204" pitchFamily="34" charset="0"/>
                <a:cs typeface="Arial" panose="020B0604020202020204" pitchFamily="34" charset="0"/>
              </a:rPr>
              <a:t>is the process of maintaining and adapting an existing software architecture to meet changes in requirements and environment. ... As such, architecture evolution is concerned with adding new functionality as well as maintaining existing functionality and system behavior</a:t>
            </a:r>
            <a:r>
              <a:rPr lang="en-US" altLang="zh-CN" sz="8800" dirty="0">
                <a:solidFill>
                  <a:srgbClr val="002060"/>
                </a:solidFill>
                <a:latin typeface="Arial" panose="020B0604020202020204" pitchFamily="34" charset="0"/>
                <a:cs typeface="Arial" panose="020B0604020202020204" pitchFamily="34" charset="0"/>
              </a:rPr>
              <a:t>[3].</a:t>
            </a:r>
          </a:p>
          <a:p>
            <a:pPr>
              <a:lnSpc>
                <a:spcPct val="110000"/>
              </a:lnSpc>
              <a:buFont typeface="Wingdings" panose="05000000000000000000" pitchFamily="2" charset="2"/>
              <a:buChar char="u"/>
            </a:pPr>
            <a:r>
              <a:rPr lang="en-US" altLang="zh-CN" sz="8800" b="1" dirty="0">
                <a:solidFill>
                  <a:srgbClr val="C00000"/>
                </a:solidFill>
                <a:latin typeface="Arial" panose="020B0604020202020204" pitchFamily="34" charset="0"/>
                <a:cs typeface="Arial" panose="020B0604020202020204" pitchFamily="34" charset="0"/>
              </a:rPr>
              <a:t>Dynamic Architectural type Evolution </a:t>
            </a:r>
            <a:r>
              <a:rPr lang="en-US" altLang="zh-CN" sz="8800" dirty="0">
                <a:latin typeface="Arial" panose="020B0604020202020204" pitchFamily="34" charset="0"/>
                <a:cs typeface="Arial" panose="020B0604020202020204" pitchFamily="34" charset="0"/>
              </a:rPr>
              <a:t>enables an architecture to change entirely its specification </a:t>
            </a:r>
            <a:r>
              <a:rPr lang="en-US" altLang="zh-CN" sz="8800" dirty="0" err="1">
                <a:solidFill>
                  <a:srgbClr val="C00000"/>
                </a:solidFill>
                <a:latin typeface="Arial" panose="020B0604020202020204" pitchFamily="34" charset="0"/>
                <a:cs typeface="Arial" panose="020B0604020202020204" pitchFamily="34" charset="0"/>
              </a:rPr>
              <a:t>duing</a:t>
            </a:r>
            <a:r>
              <a:rPr lang="en-US" altLang="zh-CN" sz="8800" dirty="0">
                <a:solidFill>
                  <a:srgbClr val="C00000"/>
                </a:solidFill>
                <a:latin typeface="Arial" panose="020B0604020202020204" pitchFamily="34" charset="0"/>
                <a:cs typeface="Arial" panose="020B0604020202020204" pitchFamily="34" charset="0"/>
              </a:rPr>
              <a:t> runtime</a:t>
            </a:r>
            <a:r>
              <a:rPr lang="en-US" altLang="zh-CN" sz="8800" dirty="0">
                <a:latin typeface="Arial" panose="020B0604020202020204" pitchFamily="34" charset="0"/>
                <a:cs typeface="Arial" panose="020B0604020202020204" pitchFamily="34" charset="0"/>
              </a:rPr>
              <a:t>, by introducing new architectural element types and connections or by modifying the type and the running instances of its architectural elements [</a:t>
            </a:r>
            <a:r>
              <a:rPr lang="en-US" altLang="zh-CN" sz="8800" dirty="0">
                <a:solidFill>
                  <a:srgbClr val="002060"/>
                </a:solidFill>
                <a:latin typeface="Arial" panose="020B0604020202020204" pitchFamily="34" charset="0"/>
                <a:cs typeface="Arial" panose="020B0604020202020204" pitchFamily="34" charset="0"/>
              </a:rPr>
              <a:t>4].</a:t>
            </a:r>
            <a:endParaRPr lang="en-US" altLang="zh-CN" sz="8800" b="1" dirty="0">
              <a:latin typeface="Arial" panose="020B0604020202020204" pitchFamily="34" charset="0"/>
              <a:cs typeface="Arial" panose="020B0604020202020204" pitchFamily="34" charset="0"/>
            </a:endParaRPr>
          </a:p>
          <a:p>
            <a:pPr marL="0" indent="0">
              <a:lnSpc>
                <a:spcPct val="110000"/>
              </a:lnSpc>
              <a:spcBef>
                <a:spcPts val="0"/>
              </a:spcBef>
              <a:buNone/>
            </a:pPr>
            <a:endParaRPr lang="en-US" altLang="zh-CN" sz="3100" b="1" dirty="0"/>
          </a:p>
          <a:p>
            <a:pPr marL="0" indent="0">
              <a:buNone/>
            </a:pPr>
            <a:endParaRPr lang="zh-CN" altLang="en-US" dirty="0"/>
          </a:p>
        </p:txBody>
      </p:sp>
      <p:sp>
        <p:nvSpPr>
          <p:cNvPr id="5" name="文本框 4"/>
          <p:cNvSpPr txBox="1"/>
          <p:nvPr/>
        </p:nvSpPr>
        <p:spPr>
          <a:xfrm>
            <a:off x="838200" y="5451677"/>
            <a:ext cx="10515600" cy="904863"/>
          </a:xfrm>
          <a:prstGeom prst="rect">
            <a:avLst/>
          </a:prstGeom>
          <a:noFill/>
          <a:ln>
            <a:solidFill>
              <a:srgbClr val="C00000"/>
            </a:solidFill>
          </a:ln>
        </p:spPr>
        <p:txBody>
          <a:bodyPr wrap="square" rtlCol="0">
            <a:spAutoFit/>
          </a:bodyPr>
          <a:lstStyle/>
          <a:p>
            <a:pPr>
              <a:lnSpc>
                <a:spcPct val="110000"/>
              </a:lnSpc>
            </a:pPr>
            <a:r>
              <a:rPr lang="en-US" altLang="zh-CN" sz="1600" b="1" dirty="0">
                <a:solidFill>
                  <a:srgbClr val="C00000"/>
                </a:solidFill>
                <a:effectLst>
                  <a:outerShdw blurRad="38100" dist="38100" dir="2700000" algn="tl">
                    <a:srgbClr val="000000">
                      <a:alpha val="43137"/>
                    </a:srgbClr>
                  </a:outerShdw>
                </a:effectLst>
                <a:latin typeface="Arial Narrow" panose="020B0606020202030204" pitchFamily="34" charset="0"/>
              </a:rPr>
              <a:t>[2] </a:t>
            </a:r>
            <a:r>
              <a:rPr lang="en-US" altLang="zh-CN" sz="1600" dirty="0">
                <a:solidFill>
                  <a:srgbClr val="002060"/>
                </a:solidFill>
                <a:latin typeface="Arial Narrow" panose="020B0606020202030204" pitchFamily="34" charset="0"/>
              </a:rPr>
              <a:t>RG Group, Whitepaper: How has architecture changed over time and what could this look like in the future? RG Group, UK,</a:t>
            </a:r>
            <a:r>
              <a:rPr lang="zh-CN" altLang="en-US" sz="1600" dirty="0">
                <a:solidFill>
                  <a:srgbClr val="002060"/>
                </a:solidFill>
                <a:latin typeface="Arial Narrow" panose="020B0606020202030204" pitchFamily="34" charset="0"/>
              </a:rPr>
              <a:t> </a:t>
            </a:r>
            <a:r>
              <a:rPr lang="en-US" altLang="zh-CN" sz="1600" dirty="0">
                <a:solidFill>
                  <a:srgbClr val="002060"/>
                </a:solidFill>
                <a:latin typeface="Arial Narrow" panose="020B0606020202030204" pitchFamily="34" charset="0"/>
              </a:rPr>
              <a:t>June 2019.   </a:t>
            </a:r>
            <a:r>
              <a:rPr lang="en-US" altLang="zh-CN" sz="1600" b="1" dirty="0">
                <a:solidFill>
                  <a:srgbClr val="C00000"/>
                </a:solidFill>
                <a:effectLst>
                  <a:outerShdw blurRad="38100" dist="38100" dir="2700000" algn="tl">
                    <a:srgbClr val="000000">
                      <a:alpha val="43137"/>
                    </a:srgbClr>
                  </a:outerShdw>
                </a:effectLst>
                <a:latin typeface="Arial Narrow" panose="020B0606020202030204" pitchFamily="34" charset="0"/>
              </a:rPr>
              <a:t>[3]  </a:t>
            </a:r>
            <a:r>
              <a:rPr lang="en-US" altLang="zh-CN" sz="1600" dirty="0">
                <a:solidFill>
                  <a:srgbClr val="002060"/>
                </a:solidFill>
                <a:latin typeface="Arial Narrow" panose="020B0606020202030204" pitchFamily="34" charset="0"/>
              </a:rPr>
              <a:t>Wiki, , </a:t>
            </a:r>
            <a:r>
              <a:rPr lang="en-US" altLang="zh-CN" sz="1600" dirty="0">
                <a:solidFill>
                  <a:srgbClr val="002060"/>
                </a:solidFill>
                <a:latin typeface="Arial Narrow" panose="020B0606020202030204" pitchFamily="34" charset="0"/>
                <a:hlinkClick r:id="rId2"/>
              </a:rPr>
              <a:t>https://en.wikipedia.org/wiki/Softwarearchitecture</a:t>
            </a:r>
            <a:r>
              <a:rPr lang="en-US" altLang="zh-CN" sz="1600" dirty="0">
                <a:solidFill>
                  <a:srgbClr val="002060"/>
                </a:solidFill>
                <a:latin typeface="Arial Narrow" panose="020B0606020202030204" pitchFamily="34" charset="0"/>
              </a:rPr>
              <a:t>   </a:t>
            </a:r>
            <a:r>
              <a:rPr lang="en-US" altLang="zh-CN" sz="1600" dirty="0">
                <a:solidFill>
                  <a:srgbClr val="C00000"/>
                </a:solidFill>
                <a:latin typeface="Arial Narrow" panose="020B0606020202030204" pitchFamily="34" charset="0"/>
              </a:rPr>
              <a:t> </a:t>
            </a:r>
            <a:r>
              <a:rPr lang="en-US" altLang="zh-CN" sz="1600" b="1" dirty="0">
                <a:solidFill>
                  <a:srgbClr val="C00000"/>
                </a:solidFill>
                <a:effectLst>
                  <a:outerShdw blurRad="38100" dist="38100" dir="2700000" algn="tl">
                    <a:srgbClr val="000000">
                      <a:alpha val="43137"/>
                    </a:srgbClr>
                  </a:outerShdw>
                </a:effectLst>
                <a:latin typeface="Arial Narrow" panose="020B0606020202030204" pitchFamily="34" charset="0"/>
              </a:rPr>
              <a:t>[4]</a:t>
            </a:r>
            <a:r>
              <a:rPr lang="en-US" altLang="zh-CN" sz="1600" dirty="0">
                <a:solidFill>
                  <a:srgbClr val="C00000"/>
                </a:solidFill>
                <a:latin typeface="Arial Narrow" panose="020B0606020202030204" pitchFamily="34" charset="0"/>
              </a:rPr>
              <a:t> </a:t>
            </a:r>
            <a:r>
              <a:rPr lang="en-US" altLang="zh-CN" sz="1600" dirty="0">
                <a:solidFill>
                  <a:srgbClr val="002060"/>
                </a:solidFill>
                <a:latin typeface="Arial Narrow" panose="020B0606020202030204" pitchFamily="34" charset="0"/>
              </a:rPr>
              <a:t>C. Costa-Soria &amp; et al, “Managing Dynamic Evolution of Architectural Types”, Lecture Notes in Computer Science book series (LNCS, volume 5292)</a:t>
            </a:r>
          </a:p>
        </p:txBody>
      </p:sp>
    </p:spTree>
    <p:extLst>
      <p:ext uri="{BB962C8B-B14F-4D97-AF65-F5344CB8AC3E}">
        <p14:creationId xmlns:p14="http://schemas.microsoft.com/office/powerpoint/2010/main" val="376655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4203" y="325369"/>
            <a:ext cx="9967623" cy="1325563"/>
          </a:xfrm>
        </p:spPr>
        <p:txBody>
          <a:bodyPr/>
          <a:lstStyle/>
          <a:p>
            <a:r>
              <a:rPr lang="en-US" altLang="zh-CN" b="1" u="sng" dirty="0">
                <a:solidFill>
                  <a:srgbClr val="C00000"/>
                </a:solidFill>
              </a:rPr>
              <a:t>Uncertainty: </a:t>
            </a:r>
            <a:r>
              <a:rPr lang="en-US" altLang="zh-CN" sz="4000" b="1" dirty="0">
                <a:solidFill>
                  <a:srgbClr val="002060"/>
                </a:solidFill>
              </a:rPr>
              <a:t>Component Mutation </a:t>
            </a:r>
            <a:br>
              <a:rPr lang="en-US" altLang="zh-CN" b="1" dirty="0">
                <a:solidFill>
                  <a:srgbClr val="002060"/>
                </a:solidFill>
              </a:rPr>
            </a:br>
            <a:r>
              <a:rPr lang="zh-CN" altLang="en-US" sz="2400" b="1" dirty="0">
                <a:solidFill>
                  <a:srgbClr val="002060"/>
                </a:solidFill>
                <a:effectLst>
                  <a:outerShdw blurRad="38100" dist="38100" dir="2700000" algn="tl">
                    <a:srgbClr val="000000">
                      <a:alpha val="43137"/>
                    </a:srgbClr>
                  </a:outerShdw>
                </a:effectLst>
              </a:rPr>
              <a:t>不确定性 组件变异</a:t>
            </a:r>
          </a:p>
        </p:txBody>
      </p:sp>
      <p:sp>
        <p:nvSpPr>
          <p:cNvPr id="3" name="内容占位符 2"/>
          <p:cNvSpPr>
            <a:spLocks noGrp="1"/>
          </p:cNvSpPr>
          <p:nvPr>
            <p:ph idx="1"/>
          </p:nvPr>
        </p:nvSpPr>
        <p:spPr>
          <a:xfrm>
            <a:off x="838200" y="1812896"/>
            <a:ext cx="10515600" cy="4524051"/>
          </a:xfrm>
        </p:spPr>
        <p:txBody>
          <a:bodyPr>
            <a:noAutofit/>
          </a:bodyPr>
          <a:lstStyle/>
          <a:p>
            <a:pPr>
              <a:lnSpc>
                <a:spcPts val="3200"/>
              </a:lnSpc>
              <a:buClr>
                <a:srgbClr val="C00000"/>
              </a:buClr>
              <a:buFont typeface="Wingdings" panose="05000000000000000000" pitchFamily="2" charset="2"/>
              <a:buChar char="l"/>
            </a:pPr>
            <a:r>
              <a:rPr lang="en-US" altLang="zh-CN" dirty="0">
                <a:solidFill>
                  <a:srgbClr val="C00000"/>
                </a:solidFill>
              </a:rPr>
              <a:t>Component mutation </a:t>
            </a:r>
            <a:r>
              <a:rPr lang="en-US" altLang="zh-CN" dirty="0"/>
              <a:t>refers to the changes of the component during the runtime. This is because a system's component evolves during the runtime according to the actual state of the system's environment. For example, a process or service with learning mechanism.</a:t>
            </a:r>
          </a:p>
          <a:p>
            <a:pPr>
              <a:lnSpc>
                <a:spcPts val="3200"/>
              </a:lnSpc>
              <a:buClr>
                <a:srgbClr val="C00000"/>
              </a:buClr>
              <a:buFont typeface="Wingdings" panose="05000000000000000000" pitchFamily="2" charset="2"/>
              <a:buChar char="l"/>
            </a:pPr>
            <a:r>
              <a:rPr lang="en-US" altLang="zh-CN" dirty="0"/>
              <a:t>Component mutation may have </a:t>
            </a:r>
            <a:r>
              <a:rPr lang="en-US" altLang="zh-CN" dirty="0">
                <a:solidFill>
                  <a:srgbClr val="C00000"/>
                </a:solidFill>
              </a:rPr>
              <a:t>positive or negative impact</a:t>
            </a:r>
            <a:r>
              <a:rPr lang="en-US" altLang="zh-CN" dirty="0"/>
              <a:t> to the performance and functionality of the component.</a:t>
            </a:r>
          </a:p>
          <a:p>
            <a:pPr>
              <a:lnSpc>
                <a:spcPts val="3200"/>
              </a:lnSpc>
              <a:buClr>
                <a:srgbClr val="C00000"/>
              </a:buClr>
              <a:buFont typeface="Wingdings" panose="05000000000000000000" pitchFamily="2" charset="2"/>
              <a:buChar char="l"/>
            </a:pPr>
            <a:r>
              <a:rPr lang="en-US" altLang="zh-CN" dirty="0"/>
              <a:t>The component mutation may have also impact to the components connected in the system and therefore cause </a:t>
            </a:r>
            <a:r>
              <a:rPr lang="en-US" altLang="zh-CN" dirty="0">
                <a:solidFill>
                  <a:srgbClr val="C00000"/>
                </a:solidFill>
              </a:rPr>
              <a:t>system mutation</a:t>
            </a:r>
            <a:r>
              <a:rPr lang="en-US" altLang="zh-CN" dirty="0"/>
              <a:t>.</a:t>
            </a:r>
            <a:endParaRPr lang="zh-CN" altLang="en-US" dirty="0"/>
          </a:p>
        </p:txBody>
      </p:sp>
    </p:spTree>
    <p:extLst>
      <p:ext uri="{BB962C8B-B14F-4D97-AF65-F5344CB8AC3E}">
        <p14:creationId xmlns:p14="http://schemas.microsoft.com/office/powerpoint/2010/main" val="2214057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u="sng" dirty="0">
                <a:solidFill>
                  <a:srgbClr val="C00000"/>
                </a:solidFill>
              </a:rPr>
              <a:t>Uncertainty: </a:t>
            </a:r>
            <a:r>
              <a:rPr lang="en-US" altLang="zh-CN" sz="4000" b="1" dirty="0">
                <a:solidFill>
                  <a:srgbClr val="002060"/>
                </a:solidFill>
              </a:rPr>
              <a:t>Architectural Mutation </a:t>
            </a:r>
            <a:br>
              <a:rPr lang="en-US" altLang="zh-CN" b="1" dirty="0">
                <a:solidFill>
                  <a:srgbClr val="C00000"/>
                </a:solidFill>
              </a:rPr>
            </a:br>
            <a:r>
              <a:rPr lang="zh-CN" altLang="en-US" sz="2400" b="1" dirty="0">
                <a:solidFill>
                  <a:srgbClr val="002060"/>
                </a:solidFill>
                <a:effectLst>
                  <a:outerShdw blurRad="38100" dist="38100" dir="2700000" algn="tl">
                    <a:srgbClr val="000000">
                      <a:alpha val="43137"/>
                    </a:srgbClr>
                  </a:outerShdw>
                </a:effectLst>
              </a:rPr>
              <a:t>不确定性</a:t>
            </a:r>
            <a:r>
              <a:rPr lang="en-US" altLang="zh-CN" sz="2400" b="1" dirty="0">
                <a:solidFill>
                  <a:srgbClr val="002060"/>
                </a:solidFill>
                <a:effectLst>
                  <a:outerShdw blurRad="38100" dist="38100" dir="2700000" algn="tl">
                    <a:srgbClr val="000000">
                      <a:alpha val="43137"/>
                    </a:srgbClr>
                  </a:outerShdw>
                </a:effectLst>
              </a:rPr>
              <a:t>: </a:t>
            </a:r>
            <a:r>
              <a:rPr lang="zh-CN" altLang="en-US" sz="2400" b="1" dirty="0">
                <a:solidFill>
                  <a:srgbClr val="002060"/>
                </a:solidFill>
                <a:effectLst>
                  <a:outerShdw blurRad="38100" dist="38100" dir="2700000" algn="tl">
                    <a:srgbClr val="000000">
                      <a:alpha val="43137"/>
                    </a:srgbClr>
                  </a:outerShdw>
                </a:effectLst>
              </a:rPr>
              <a:t>架构变异</a:t>
            </a:r>
            <a:endParaRPr lang="zh-CN" altLang="en-US" sz="3200"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normAutofit/>
          </a:bodyPr>
          <a:lstStyle/>
          <a:p>
            <a:r>
              <a:rPr lang="en-US" altLang="zh-CN" dirty="0"/>
              <a:t>A system's architecture evolves during the runtime according to the actual state of the system's environment, and consequently, runtime reconfigurations may eventually lead to incorrect architecture configurations that were not considered during the system's design phases. </a:t>
            </a:r>
            <a:r>
              <a:rPr lang="en-US" altLang="zh-CN" dirty="0">
                <a:solidFill>
                  <a:srgbClr val="002060"/>
                </a:solidFill>
                <a:latin typeface="Arial Narrow" panose="020B0606020202030204" pitchFamily="34" charset="0"/>
              </a:rPr>
              <a:t> </a:t>
            </a:r>
            <a:r>
              <a:rPr lang="en-US" altLang="zh-CN" sz="2000" dirty="0">
                <a:solidFill>
                  <a:srgbClr val="002060"/>
                </a:solidFill>
                <a:latin typeface="Arial Narrow" panose="020B0606020202030204" pitchFamily="34" charset="0"/>
              </a:rPr>
              <a:t>[1]</a:t>
            </a:r>
            <a:r>
              <a:rPr lang="en-US" altLang="zh-CN" dirty="0"/>
              <a:t> </a:t>
            </a:r>
          </a:p>
          <a:p>
            <a:r>
              <a:rPr lang="en-US" altLang="zh-CN" dirty="0"/>
              <a:t>These architectural violations are known as architectural erosion or architectural drift </a:t>
            </a:r>
            <a:r>
              <a:rPr lang="en-US" altLang="zh-CN" i="1" u="sng" dirty="0">
                <a:solidFill>
                  <a:srgbClr val="C00000"/>
                </a:solidFill>
              </a:rPr>
              <a:t>(or architectural mutation) </a:t>
            </a:r>
            <a:r>
              <a:rPr lang="en-US" altLang="zh-CN" dirty="0"/>
              <a:t>and they contribute to an increasing brittleness of the system, or a lack of its coherence and clarity of its form. </a:t>
            </a:r>
            <a:r>
              <a:rPr lang="en-US" altLang="zh-CN" dirty="0">
                <a:solidFill>
                  <a:srgbClr val="002060"/>
                </a:solidFill>
                <a:latin typeface="Arial Narrow" panose="020B0606020202030204" pitchFamily="34" charset="0"/>
              </a:rPr>
              <a:t> </a:t>
            </a:r>
            <a:r>
              <a:rPr lang="en-US" altLang="zh-CN" sz="2000" dirty="0">
                <a:solidFill>
                  <a:srgbClr val="002060"/>
                </a:solidFill>
                <a:latin typeface="Arial Narrow" panose="020B0606020202030204" pitchFamily="34" charset="0"/>
              </a:rPr>
              <a:t>[1]</a:t>
            </a:r>
            <a:endParaRPr lang="zh-CN" altLang="en-US" dirty="0"/>
          </a:p>
        </p:txBody>
      </p:sp>
    </p:spTree>
    <p:extLst>
      <p:ext uri="{BB962C8B-B14F-4D97-AF65-F5344CB8AC3E}">
        <p14:creationId xmlns:p14="http://schemas.microsoft.com/office/powerpoint/2010/main" val="3537009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C267-717C-3000-5CAB-071199FEE487}"/>
              </a:ext>
            </a:extLst>
          </p:cNvPr>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Learning-Based Dynamic Architecture</a:t>
            </a:r>
            <a:endParaRPr lang="LID4096"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170EAF9-C41F-CF26-6F0C-8C491E358057}"/>
              </a:ext>
            </a:extLst>
          </p:cNvPr>
          <p:cNvSpPr>
            <a:spLocks noGrp="1"/>
          </p:cNvSpPr>
          <p:nvPr>
            <p:ph idx="1"/>
          </p:nvPr>
        </p:nvSpPr>
        <p:spPr/>
        <p:txBody>
          <a:bodyPr/>
          <a:lstStyle/>
          <a:p>
            <a:r>
              <a:rPr lang="en-US" altLang="zh-CN" b="1" dirty="0">
                <a:solidFill>
                  <a:srgbClr val="C00000"/>
                </a:solidFill>
              </a:rPr>
              <a:t>Dynamic architecture </a:t>
            </a:r>
            <a:r>
              <a:rPr lang="en-US" altLang="zh-CN" dirty="0"/>
              <a:t>is an active artifact that is changing dynamically along with system running. The organizational structure of the system may not be suitable to the system any more during runtime. Dynamic rearchitecting is therefore necessary. </a:t>
            </a:r>
          </a:p>
          <a:p>
            <a:r>
              <a:rPr lang="en-US" b="1" dirty="0">
                <a:solidFill>
                  <a:srgbClr val="C00000"/>
                </a:solidFill>
              </a:rPr>
              <a:t>Learning-Based Dynamic Architecture </a:t>
            </a:r>
            <a:r>
              <a:rPr lang="en-US" dirty="0"/>
              <a:t>is the organizational structure of a system, which is dynamically rearchitected based-on a learning mechanism so that to maintain the suitability of the architecture. </a:t>
            </a:r>
            <a:endParaRPr lang="LID4096" dirty="0"/>
          </a:p>
        </p:txBody>
      </p:sp>
    </p:spTree>
    <p:extLst>
      <p:ext uri="{BB962C8B-B14F-4D97-AF65-F5344CB8AC3E}">
        <p14:creationId xmlns:p14="http://schemas.microsoft.com/office/powerpoint/2010/main" val="3134786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AD38-672F-74AE-07AA-E7275FB96C1A}"/>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Architecture with Status(???)</a:t>
            </a:r>
            <a:endParaRPr lang="LID4096"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2B30F68-A60B-F517-913C-F9083593C3B8}"/>
              </a:ext>
            </a:extLst>
          </p:cNvPr>
          <p:cNvSpPr>
            <a:spLocks noGrp="1"/>
          </p:cNvSpPr>
          <p:nvPr>
            <p:ph idx="1"/>
          </p:nvPr>
        </p:nvSpPr>
        <p:spPr/>
        <p:txBody>
          <a:bodyPr/>
          <a:lstStyle/>
          <a:p>
            <a:r>
              <a:rPr lang="en-US" dirty="0"/>
              <a:t>A dynamic architecture consists of a set of </a:t>
            </a:r>
            <a:r>
              <a:rPr lang="en-US" b="1" dirty="0">
                <a:solidFill>
                  <a:srgbClr val="0070C0"/>
                </a:solidFill>
              </a:rPr>
              <a:t>elements</a:t>
            </a:r>
            <a:r>
              <a:rPr lang="en-US" dirty="0"/>
              <a:t>, including active components and the relationships between them. The elements may have status such as added, removed and weight that have impact to the organizational structure of the system. </a:t>
            </a:r>
          </a:p>
          <a:p>
            <a:r>
              <a:rPr lang="en-US" dirty="0">
                <a:solidFill>
                  <a:srgbClr val="0070C0"/>
                </a:solidFill>
              </a:rPr>
              <a:t>Registered</a:t>
            </a:r>
          </a:p>
          <a:p>
            <a:r>
              <a:rPr lang="en-US" dirty="0">
                <a:solidFill>
                  <a:srgbClr val="0070C0"/>
                </a:solidFill>
              </a:rPr>
              <a:t>Added </a:t>
            </a:r>
            <a:r>
              <a:rPr lang="en-US" dirty="0"/>
              <a:t>refers to a newly joined system element.</a:t>
            </a:r>
          </a:p>
          <a:p>
            <a:r>
              <a:rPr lang="en-US" dirty="0">
                <a:solidFill>
                  <a:srgbClr val="0070C0"/>
                </a:solidFill>
              </a:rPr>
              <a:t>Removed </a:t>
            </a:r>
            <a:r>
              <a:rPr lang="en-US" dirty="0"/>
              <a:t>refers to a system element that is withdrawn from the system. </a:t>
            </a:r>
          </a:p>
          <a:p>
            <a:endParaRPr lang="en-US" dirty="0"/>
          </a:p>
        </p:txBody>
      </p:sp>
    </p:spTree>
    <p:extLst>
      <p:ext uri="{BB962C8B-B14F-4D97-AF65-F5344CB8AC3E}">
        <p14:creationId xmlns:p14="http://schemas.microsoft.com/office/powerpoint/2010/main" val="1475841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u="sng" dirty="0">
                <a:solidFill>
                  <a:srgbClr val="C00000"/>
                </a:solidFill>
              </a:rPr>
              <a:t>User Inclusive</a:t>
            </a:r>
            <a:endParaRPr lang="zh-CN" altLang="en-US" u="sng" dirty="0"/>
          </a:p>
        </p:txBody>
      </p:sp>
      <p:sp>
        <p:nvSpPr>
          <p:cNvPr id="3" name="内容占位符 2"/>
          <p:cNvSpPr>
            <a:spLocks noGrp="1"/>
          </p:cNvSpPr>
          <p:nvPr>
            <p:ph idx="1"/>
          </p:nvPr>
        </p:nvSpPr>
        <p:spPr>
          <a:ln>
            <a:noFill/>
          </a:ln>
        </p:spPr>
        <p:txBody>
          <a:bodyPr>
            <a:normAutofit/>
          </a:bodyPr>
          <a:lstStyle/>
          <a:p>
            <a:pPr marL="0" indent="-180000">
              <a:spcBef>
                <a:spcPts val="600"/>
              </a:spcBef>
              <a:buNone/>
            </a:pPr>
            <a:r>
              <a:rPr lang="en-US" altLang="zh-CN" sz="3200" b="1" dirty="0">
                <a:solidFill>
                  <a:srgbClr val="C00000"/>
                </a:solidFill>
              </a:rPr>
              <a:t>User Inclusive: </a:t>
            </a:r>
            <a:r>
              <a:rPr lang="en-US" altLang="zh-CN" sz="3200" dirty="0"/>
              <a:t>In the case of dynamic programming, the traditional users of a system may become software defined things, as active components of the system.</a:t>
            </a:r>
          </a:p>
          <a:p>
            <a:pPr marL="0" indent="-180000">
              <a:buNone/>
            </a:pPr>
            <a:r>
              <a:rPr lang="en-US" altLang="zh-CN" sz="3200" b="1" dirty="0">
                <a:solidFill>
                  <a:srgbClr val="C00000"/>
                </a:solidFill>
              </a:rPr>
              <a:t>For example, </a:t>
            </a:r>
            <a:r>
              <a:rPr lang="en-US" altLang="zh-CN" sz="3200" dirty="0"/>
              <a:t>the members of a WeChat group or the taxis of </a:t>
            </a:r>
            <a:r>
              <a:rPr lang="en-US" altLang="zh-CN" sz="3200" dirty="0" err="1"/>
              <a:t>DiDi</a:t>
            </a:r>
            <a:r>
              <a:rPr lang="en-US" altLang="zh-CN" sz="3200" dirty="0"/>
              <a:t> Taxi System, they are software defined things and therefore the system components. Moreover, you may take passengers as system components as well, especially when the passengers are asked to play a role to improve system services.</a:t>
            </a:r>
            <a:endParaRPr lang="zh-CN" altLang="en-US" sz="3200" dirty="0"/>
          </a:p>
        </p:txBody>
      </p:sp>
      <p:sp>
        <p:nvSpPr>
          <p:cNvPr id="4" name="椭圆 3"/>
          <p:cNvSpPr/>
          <p:nvPr/>
        </p:nvSpPr>
        <p:spPr>
          <a:xfrm>
            <a:off x="4229100"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7730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rgbClr val="C00000"/>
                </a:solidFill>
              </a:rPr>
              <a:t>Software Defined Users</a:t>
            </a:r>
            <a:endParaRPr lang="zh-CN" altLang="en-US" sz="4000" b="1" dirty="0">
              <a:solidFill>
                <a:srgbClr val="C00000"/>
              </a:solidFill>
            </a:endParaRPr>
          </a:p>
        </p:txBody>
      </p:sp>
      <p:sp>
        <p:nvSpPr>
          <p:cNvPr id="19" name="内容占位符 18"/>
          <p:cNvSpPr>
            <a:spLocks noGrp="1"/>
          </p:cNvSpPr>
          <p:nvPr>
            <p:ph idx="1"/>
          </p:nvPr>
        </p:nvSpPr>
        <p:spPr>
          <a:xfrm>
            <a:off x="838200" y="1520101"/>
            <a:ext cx="10515600" cy="4351338"/>
          </a:xfrm>
        </p:spPr>
        <p:txBody>
          <a:bodyPr/>
          <a:lstStyle/>
          <a:p>
            <a:r>
              <a:rPr lang="en-US" altLang="zh-CN" sz="2400" dirty="0"/>
              <a:t>Alibaba: Web service, Software defined Seller and Buyer</a:t>
            </a:r>
          </a:p>
          <a:p>
            <a:r>
              <a:rPr lang="en-US" altLang="zh-CN" sz="2400" dirty="0" err="1"/>
              <a:t>DiDi</a:t>
            </a:r>
            <a:r>
              <a:rPr lang="en-US" altLang="zh-CN" sz="2400" dirty="0"/>
              <a:t> Taxi:  Web service, Software defined Taxi and Passengers</a:t>
            </a:r>
          </a:p>
          <a:p>
            <a:r>
              <a:rPr lang="en-US" altLang="zh-CN" sz="2400" dirty="0" err="1"/>
              <a:t>Tiktalk</a:t>
            </a:r>
            <a:r>
              <a:rPr lang="zh-CN" altLang="en-US" sz="2400" dirty="0"/>
              <a:t>：</a:t>
            </a:r>
            <a:r>
              <a:rPr lang="en-US" altLang="zh-CN" sz="2400" dirty="0"/>
              <a:t>Web service, Software defined Video Provider, Video and Viewer</a:t>
            </a:r>
          </a:p>
          <a:p>
            <a:r>
              <a:rPr lang="en-US" altLang="zh-CN" sz="2400" dirty="0" err="1"/>
              <a:t>Pinduoduo</a:t>
            </a:r>
            <a:r>
              <a:rPr lang="zh-CN" altLang="en-US" sz="2400" dirty="0"/>
              <a:t>：</a:t>
            </a:r>
            <a:r>
              <a:rPr lang="en-US" altLang="zh-CN" sz="2400" dirty="0"/>
              <a:t> Web service</a:t>
            </a:r>
            <a:r>
              <a:rPr lang="zh-CN" altLang="en-US" sz="2400" dirty="0"/>
              <a:t>，</a:t>
            </a:r>
            <a:r>
              <a:rPr lang="en-US" altLang="zh-CN" sz="2400" dirty="0"/>
              <a:t>Seller,  Buyer</a:t>
            </a:r>
            <a:r>
              <a:rPr lang="zh-CN" altLang="en-US" sz="2400" dirty="0"/>
              <a:t>，</a:t>
            </a:r>
            <a:r>
              <a:rPr lang="en-US" altLang="zh-CN" sz="2400" dirty="0"/>
              <a:t>Buyer Group</a:t>
            </a:r>
          </a:p>
          <a:p>
            <a:r>
              <a:rPr lang="en-US" altLang="zh-CN" sz="2400" dirty="0"/>
              <a:t>WeChat</a:t>
            </a:r>
            <a:r>
              <a:rPr lang="zh-CN" altLang="en-US" sz="2400" dirty="0"/>
              <a:t>： </a:t>
            </a:r>
            <a:r>
              <a:rPr lang="en-US" altLang="zh-CN" sz="2400" dirty="0"/>
              <a:t>Web</a:t>
            </a:r>
            <a:r>
              <a:rPr lang="zh-CN" altLang="en-US" sz="2400" dirty="0"/>
              <a:t> </a:t>
            </a:r>
            <a:r>
              <a:rPr lang="en-US" altLang="zh-CN" sz="2400" dirty="0"/>
              <a:t>Service</a:t>
            </a:r>
            <a:r>
              <a:rPr lang="zh-CN" altLang="en-US" sz="2400" dirty="0"/>
              <a:t>，</a:t>
            </a:r>
            <a:r>
              <a:rPr lang="en-US" altLang="zh-CN" sz="2400" dirty="0"/>
              <a:t>User</a:t>
            </a:r>
            <a:r>
              <a:rPr lang="zh-CN" altLang="en-US" sz="2400" dirty="0"/>
              <a:t>，</a:t>
            </a:r>
            <a:r>
              <a:rPr lang="en-US" altLang="zh-CN" sz="2400" dirty="0"/>
              <a:t>User group</a:t>
            </a:r>
            <a:r>
              <a:rPr lang="zh-CN" altLang="en-US" sz="2400" dirty="0"/>
              <a:t> </a:t>
            </a:r>
            <a:endParaRPr lang="en-US" altLang="zh-CN" sz="2400" dirty="0"/>
          </a:p>
          <a:p>
            <a:pPr marL="0" indent="0">
              <a:buNone/>
            </a:pPr>
            <a:endParaRPr lang="en-US" altLang="zh-CN" dirty="0"/>
          </a:p>
          <a:p>
            <a:endParaRPr lang="zh-CN" altLang="en-US" dirty="0"/>
          </a:p>
        </p:txBody>
      </p:sp>
      <p:grpSp>
        <p:nvGrpSpPr>
          <p:cNvPr id="88" name="组合 87"/>
          <p:cNvGrpSpPr/>
          <p:nvPr/>
        </p:nvGrpSpPr>
        <p:grpSpPr>
          <a:xfrm>
            <a:off x="6659265" y="3503701"/>
            <a:ext cx="3476173" cy="2108100"/>
            <a:chOff x="7404411" y="3683901"/>
            <a:chExt cx="3476173" cy="2108100"/>
          </a:xfrm>
        </p:grpSpPr>
        <p:sp>
          <p:nvSpPr>
            <p:cNvPr id="4" name="椭圆 3"/>
            <p:cNvSpPr/>
            <p:nvPr/>
          </p:nvSpPr>
          <p:spPr>
            <a:xfrm>
              <a:off x="7404411" y="4486478"/>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Seller</a:t>
              </a:r>
              <a:endParaRPr lang="zh-CN" altLang="en-US" sz="900" dirty="0">
                <a:solidFill>
                  <a:schemeClr val="bg1"/>
                </a:solidFill>
              </a:endParaRPr>
            </a:p>
          </p:txBody>
        </p:sp>
        <p:sp>
          <p:nvSpPr>
            <p:cNvPr id="8" name="椭圆 7"/>
            <p:cNvSpPr/>
            <p:nvPr/>
          </p:nvSpPr>
          <p:spPr>
            <a:xfrm>
              <a:off x="9656749" y="4510661"/>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Buyer</a:t>
              </a:r>
              <a:endParaRPr lang="zh-CN" altLang="en-US" sz="900" dirty="0">
                <a:solidFill>
                  <a:schemeClr val="bg1"/>
                </a:solidFill>
              </a:endParaRPr>
            </a:p>
          </p:txBody>
        </p:sp>
        <p:sp>
          <p:nvSpPr>
            <p:cNvPr id="10" name="椭圆 9"/>
            <p:cNvSpPr/>
            <p:nvPr/>
          </p:nvSpPr>
          <p:spPr>
            <a:xfrm>
              <a:off x="8530578" y="3683901"/>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Web Service </a:t>
              </a:r>
              <a:endParaRPr lang="zh-CN" altLang="en-US" sz="900" dirty="0">
                <a:solidFill>
                  <a:schemeClr val="bg1"/>
                </a:solidFill>
              </a:endParaRPr>
            </a:p>
          </p:txBody>
        </p:sp>
        <p:cxnSp>
          <p:nvCxnSpPr>
            <p:cNvPr id="12" name="直接连接符 11"/>
            <p:cNvCxnSpPr>
              <a:stCxn id="10" idx="3"/>
              <a:endCxn id="4" idx="0"/>
            </p:cNvCxnSpPr>
            <p:nvPr/>
          </p:nvCxnSpPr>
          <p:spPr>
            <a:xfrm flipH="1">
              <a:off x="8016329" y="4140596"/>
              <a:ext cx="693475" cy="345882"/>
            </a:xfrm>
            <a:prstGeom prst="line">
              <a:avLst/>
            </a:prstGeom>
            <a:solidFill>
              <a:srgbClr val="C00000"/>
            </a:solid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0" idx="5"/>
              <a:endCxn id="8" idx="0"/>
            </p:cNvCxnSpPr>
            <p:nvPr/>
          </p:nvCxnSpPr>
          <p:spPr>
            <a:xfrm>
              <a:off x="9575187" y="4140596"/>
              <a:ext cx="693480" cy="370065"/>
            </a:xfrm>
            <a:prstGeom prst="line">
              <a:avLst/>
            </a:prstGeom>
            <a:solidFill>
              <a:srgbClr val="C00000"/>
            </a:solid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4" idx="6"/>
              <a:endCxn id="8" idx="2"/>
            </p:cNvCxnSpPr>
            <p:nvPr/>
          </p:nvCxnSpPr>
          <p:spPr>
            <a:xfrm>
              <a:off x="8628246" y="4754004"/>
              <a:ext cx="1028503" cy="24183"/>
            </a:xfrm>
            <a:prstGeom prst="line">
              <a:avLst/>
            </a:prstGeom>
            <a:solidFill>
              <a:srgbClr val="C00000"/>
            </a:solid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8530578" y="5256950"/>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User Group</a:t>
              </a:r>
              <a:endParaRPr lang="zh-CN" altLang="en-US" sz="900" dirty="0">
                <a:solidFill>
                  <a:schemeClr val="bg1"/>
                </a:solidFill>
              </a:endParaRPr>
            </a:p>
          </p:txBody>
        </p:sp>
        <p:cxnSp>
          <p:nvCxnSpPr>
            <p:cNvPr id="36" name="直接连接符 35"/>
            <p:cNvCxnSpPr>
              <a:stCxn id="10" idx="4"/>
              <a:endCxn id="34" idx="0"/>
            </p:cNvCxnSpPr>
            <p:nvPr/>
          </p:nvCxnSpPr>
          <p:spPr>
            <a:xfrm>
              <a:off x="9142496" y="4218952"/>
              <a:ext cx="0" cy="1037998"/>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 idx="4"/>
              <a:endCxn id="34" idx="1"/>
            </p:cNvCxnSpPr>
            <p:nvPr/>
          </p:nvCxnSpPr>
          <p:spPr>
            <a:xfrm>
              <a:off x="8016329" y="5021529"/>
              <a:ext cx="693475" cy="313777"/>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4" idx="7"/>
              <a:endCxn id="8" idx="4"/>
            </p:cNvCxnSpPr>
            <p:nvPr/>
          </p:nvCxnSpPr>
          <p:spPr>
            <a:xfrm flipV="1">
              <a:off x="9575187" y="5045712"/>
              <a:ext cx="693480" cy="289594"/>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1111410" y="4022700"/>
            <a:ext cx="4452784" cy="1401787"/>
            <a:chOff x="1087086" y="4162664"/>
            <a:chExt cx="4816916" cy="1401787"/>
          </a:xfrm>
        </p:grpSpPr>
        <p:sp>
          <p:nvSpPr>
            <p:cNvPr id="78" name="椭圆 77"/>
            <p:cNvSpPr/>
            <p:nvPr/>
          </p:nvSpPr>
          <p:spPr>
            <a:xfrm>
              <a:off x="1087086" y="5029400"/>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Vidieo</a:t>
              </a:r>
              <a:r>
                <a:rPr lang="en-US" altLang="zh-CN" sz="900" dirty="0">
                  <a:solidFill>
                    <a:schemeClr val="bg1"/>
                  </a:solidFill>
                </a:rPr>
                <a:t> Provider</a:t>
              </a:r>
              <a:endParaRPr lang="zh-CN" altLang="en-US" sz="900" dirty="0">
                <a:solidFill>
                  <a:schemeClr val="bg1"/>
                </a:solidFill>
              </a:endParaRPr>
            </a:p>
          </p:txBody>
        </p:sp>
        <p:sp>
          <p:nvSpPr>
            <p:cNvPr id="79" name="椭圆 78"/>
            <p:cNvSpPr/>
            <p:nvPr/>
          </p:nvSpPr>
          <p:spPr>
            <a:xfrm>
              <a:off x="4680167" y="5021529"/>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Viewer</a:t>
              </a:r>
              <a:endParaRPr lang="zh-CN" altLang="en-US" sz="900" dirty="0">
                <a:solidFill>
                  <a:schemeClr val="bg1"/>
                </a:solidFill>
              </a:endParaRPr>
            </a:p>
          </p:txBody>
        </p:sp>
        <p:sp>
          <p:nvSpPr>
            <p:cNvPr id="80" name="椭圆 79"/>
            <p:cNvSpPr/>
            <p:nvPr/>
          </p:nvSpPr>
          <p:spPr>
            <a:xfrm>
              <a:off x="2883627" y="4162664"/>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Web Service </a:t>
              </a:r>
              <a:endParaRPr lang="zh-CN" altLang="en-US" sz="900" dirty="0">
                <a:solidFill>
                  <a:schemeClr val="bg1"/>
                </a:solidFill>
              </a:endParaRPr>
            </a:p>
          </p:txBody>
        </p:sp>
        <p:cxnSp>
          <p:nvCxnSpPr>
            <p:cNvPr id="81" name="直接连接符 80"/>
            <p:cNvCxnSpPr>
              <a:stCxn id="80" idx="3"/>
              <a:endCxn id="78" idx="0"/>
            </p:cNvCxnSpPr>
            <p:nvPr/>
          </p:nvCxnSpPr>
          <p:spPr>
            <a:xfrm flipH="1">
              <a:off x="1699004" y="4619359"/>
              <a:ext cx="1363849" cy="410041"/>
            </a:xfrm>
            <a:prstGeom prst="line">
              <a:avLst/>
            </a:prstGeom>
            <a:solidFill>
              <a:srgbClr val="C00000"/>
            </a:solid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0" idx="5"/>
              <a:endCxn id="79" idx="0"/>
            </p:cNvCxnSpPr>
            <p:nvPr/>
          </p:nvCxnSpPr>
          <p:spPr>
            <a:xfrm>
              <a:off x="3928236" y="4619359"/>
              <a:ext cx="1363849" cy="402170"/>
            </a:xfrm>
            <a:prstGeom prst="line">
              <a:avLst/>
            </a:prstGeom>
            <a:solidFill>
              <a:srgbClr val="C00000"/>
            </a:solid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2883626" y="5028024"/>
              <a:ext cx="1223835" cy="535051"/>
            </a:xfrm>
            <a:prstGeom prst="ellipse">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Video</a:t>
              </a:r>
            </a:p>
          </p:txBody>
        </p:sp>
        <p:cxnSp>
          <p:nvCxnSpPr>
            <p:cNvPr id="85" name="直接连接符 84"/>
            <p:cNvCxnSpPr>
              <a:stCxn id="80" idx="4"/>
              <a:endCxn id="84" idx="0"/>
            </p:cNvCxnSpPr>
            <p:nvPr/>
          </p:nvCxnSpPr>
          <p:spPr>
            <a:xfrm flipH="1">
              <a:off x="3495544" y="4697715"/>
              <a:ext cx="1" cy="330309"/>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78" idx="6"/>
              <a:endCxn id="84" idx="2"/>
            </p:cNvCxnSpPr>
            <p:nvPr/>
          </p:nvCxnSpPr>
          <p:spPr>
            <a:xfrm flipV="1">
              <a:off x="2310921" y="5295550"/>
              <a:ext cx="572705" cy="1376"/>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84" idx="6"/>
              <a:endCxn id="79" idx="2"/>
            </p:cNvCxnSpPr>
            <p:nvPr/>
          </p:nvCxnSpPr>
          <p:spPr>
            <a:xfrm flipV="1">
              <a:off x="4107461" y="5289055"/>
              <a:ext cx="572706" cy="6495"/>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496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6C0C-2D57-E966-41F2-AF85915BF6E5}"/>
              </a:ext>
            </a:extLst>
          </p:cNvPr>
          <p:cNvSpPr>
            <a:spLocks noGrp="1"/>
          </p:cNvSpPr>
          <p:nvPr>
            <p:ph type="title"/>
          </p:nvPr>
        </p:nvSpPr>
        <p:spPr>
          <a:xfrm>
            <a:off x="741335" y="230656"/>
            <a:ext cx="10398071" cy="818216"/>
          </a:xfrm>
        </p:spPr>
        <p:txBody>
          <a:bodyPr>
            <a:noAutofit/>
          </a:bodyPr>
          <a:lstStyle/>
          <a:p>
            <a:r>
              <a:rPr lang="en-US" altLang="zh-CN" sz="4000" kern="100" spc="-150" dirty="0">
                <a:solidFill>
                  <a:srgbClr val="C00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Process abstraction abstract Computer</a:t>
            </a:r>
            <a:br>
              <a:rPr lang="en-US" altLang="zh-CN" sz="2800" kern="10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rPr>
            </a:br>
            <a:r>
              <a:rPr lang="zh-CN" altLang="en-US" sz="3200" b="1" dirty="0">
                <a:solidFill>
                  <a:srgbClr val="00206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进程抽象抽象计算机</a:t>
            </a:r>
            <a:endParaRPr lang="LID4096" sz="3200" b="1" dirty="0">
              <a:solidFill>
                <a:srgbClr val="00206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endParaRPr>
          </a:p>
        </p:txBody>
      </p:sp>
      <p:sp>
        <p:nvSpPr>
          <p:cNvPr id="3" name="Content Placeholder 2">
            <a:extLst>
              <a:ext uri="{FF2B5EF4-FFF2-40B4-BE49-F238E27FC236}">
                <a16:creationId xmlns:a16="http://schemas.microsoft.com/office/drawing/2014/main" id="{4B4AE449-D3E8-3729-5E91-EAFA2037B994}"/>
              </a:ext>
            </a:extLst>
          </p:cNvPr>
          <p:cNvSpPr>
            <a:spLocks noGrp="1"/>
          </p:cNvSpPr>
          <p:nvPr>
            <p:ph idx="1"/>
          </p:nvPr>
        </p:nvSpPr>
        <p:spPr>
          <a:xfrm>
            <a:off x="644471" y="1263112"/>
            <a:ext cx="10591800" cy="5229763"/>
          </a:xfrm>
        </p:spPr>
        <p:txBody>
          <a:bodyPr>
            <a:normAutofit fontScale="92500" lnSpcReduction="20000"/>
          </a:bodyPr>
          <a:lstStyle/>
          <a:p>
            <a:pPr>
              <a:lnSpc>
                <a:spcPct val="107000"/>
              </a:lnSpc>
              <a:spcAft>
                <a:spcPts val="800"/>
              </a:spcAft>
              <a:buFont typeface="Wingdings" panose="05000000000000000000" pitchFamily="2" charset="2"/>
              <a:buChar char="q"/>
              <a:tabLst>
                <a:tab pos="457200" algn="l"/>
              </a:tabLst>
            </a:pPr>
            <a:r>
              <a:rPr lang="en-US" altLang="zh-CN" sz="20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en-US" sz="2000" b="1"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进程抽象</a:t>
            </a:r>
            <a:r>
              <a:rPr lang="en-US" altLang="zh-CN" sz="2000" b="1"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由于进程有 一 个类似于数据抽象的内部 状 态和 一个操作集合 ，我们 可用进 程 抽象作为囊括数据抽 与函数 抽象的 概念。</a:t>
            </a:r>
            <a:r>
              <a:rPr lang="en-US" altLang="zh-CN" sz="2000" b="1" kern="100" dirty="0">
                <a:solidFill>
                  <a:srgbClr val="C00000"/>
                </a:solidFill>
                <a:effectLst>
                  <a:outerShdw blurRad="38100" dist="38100" dir="2700000" algn="tl">
                    <a:srgbClr val="000000">
                      <a:alpha val="43137"/>
                    </a:srgbClr>
                  </a:outerShdw>
                </a:effectLst>
                <a:latin typeface="DengXian" panose="02010600030101010101" pitchFamily="2" charset="-122"/>
                <a:ea typeface="DengXian" panose="02010600030101010101" pitchFamily="2" charset="-122"/>
                <a:cs typeface="Times New Roman" panose="02020603050405020304" pitchFamily="18" charset="0"/>
              </a:rPr>
              <a:t> Process abstraction</a:t>
            </a:r>
            <a:r>
              <a:rPr lang="en-US" altLang="zh-CN" sz="2000" b="1" kern="100" dirty="0">
                <a:effectLst>
                  <a:outerShdw blurRad="38100" dist="38100" dir="2700000" algn="tl">
                    <a:srgbClr val="000000">
                      <a:alpha val="43137"/>
                    </a:srgbClr>
                  </a:outerShdw>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Since a process has an </a:t>
            </a:r>
            <a:r>
              <a:rPr lang="en-US" altLang="zh-CN" sz="20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internal state </a:t>
            </a:r>
            <a:r>
              <a:rPr lang="en-US" altLang="zh-CN" sz="2000" b="1" kern="100" dirty="0">
                <a:latin typeface="DengXian" panose="02010600030101010101" pitchFamily="2" charset="-122"/>
                <a:ea typeface="DengXian" panose="02010600030101010101" pitchFamily="2" charset="-122"/>
                <a:cs typeface="Times New Roman" panose="02020603050405020304" pitchFamily="18" charset="0"/>
              </a:rPr>
              <a:t>similar to data abstraction and a </a:t>
            </a:r>
            <a:r>
              <a:rPr lang="en-US" altLang="zh-CN" sz="20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collection of operations(or functions)</a:t>
            </a:r>
            <a:r>
              <a:rPr lang="en-US" altLang="zh-CN" sz="2000" b="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 </a:t>
            </a:r>
            <a:r>
              <a:rPr lang="en-US" altLang="zh-CN"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we can use process abstraction as a concept that includes data abstraction and function abstraction</a:t>
            </a:r>
            <a:r>
              <a:rPr lang="en-US" altLang="zh-CN" sz="2000" b="1" kern="100" dirty="0">
                <a:latin typeface="DengXian" panose="02010600030101010101" pitchFamily="2" charset="-122"/>
                <a:ea typeface="DengXian" panose="02010600030101010101" pitchFamily="2" charset="-122"/>
                <a:cs typeface="Times New Roman" panose="02020603050405020304" pitchFamily="18" charset="0"/>
              </a:rPr>
              <a:t>. </a:t>
            </a:r>
          </a:p>
          <a:p>
            <a:pPr>
              <a:lnSpc>
                <a:spcPct val="107000"/>
              </a:lnSpc>
              <a:spcAft>
                <a:spcPts val="800"/>
              </a:spcAft>
              <a:buFont typeface="Wingdings" panose="05000000000000000000" pitchFamily="2" charset="2"/>
              <a:buChar char="q"/>
              <a:tabLst>
                <a:tab pos="457200" algn="l"/>
              </a:tabLst>
            </a:pP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与数据抽象不同的是进程抽象具有能独立决定操作执行顺序的控制 机构 </a:t>
            </a:r>
            <a:r>
              <a:rPr lang="en-US" altLang="zh-CN" sz="2000"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并有一个外部对其资源进行同步存 取的 端 口和 存取 请求队列 。 请求的响应由进程 所决定 。</a:t>
            </a:r>
            <a:r>
              <a:rPr lang="en-US" altLang="zh-CN" sz="21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Different</a:t>
            </a:r>
            <a:r>
              <a:rPr lang="en-US" altLang="zh-CN" sz="2100" b="1" kern="100" dirty="0">
                <a:latin typeface="DengXian" panose="02010600030101010101" pitchFamily="2" charset="-122"/>
                <a:ea typeface="DengXian" panose="02010600030101010101" pitchFamily="2" charset="-122"/>
                <a:cs typeface="Times New Roman" panose="02020603050405020304" pitchFamily="18" charset="0"/>
              </a:rPr>
              <a:t> from data abstraction, process abstraction has </a:t>
            </a:r>
            <a:r>
              <a:rPr lang="en-US" altLang="zh-CN" sz="21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a control mechan</a:t>
            </a:r>
            <a:r>
              <a:rPr lang="en-US" altLang="zh-CN" sz="2100" b="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ism </a:t>
            </a:r>
            <a:r>
              <a:rPr lang="en-US" altLang="zh-CN" sz="21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that can independently determine the execution order of operations, and has an </a:t>
            </a:r>
            <a:r>
              <a:rPr lang="en-US" altLang="zh-CN" sz="2100" b="1" i="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external port</a:t>
            </a:r>
            <a:r>
              <a:rPr lang="en-US" altLang="zh-CN" sz="21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 and access request queue for synchronous access to its resources. The response to the request is determined by the process.</a:t>
            </a:r>
          </a:p>
          <a:p>
            <a:pPr>
              <a:lnSpc>
                <a:spcPct val="107000"/>
              </a:lnSpc>
              <a:spcAft>
                <a:spcPts val="800"/>
              </a:spcAft>
              <a:buFont typeface="Wingdings" panose="05000000000000000000" pitchFamily="2" charset="2"/>
              <a:buChar char="q"/>
              <a:tabLst>
                <a:tab pos="457200" algn="l"/>
              </a:tabLst>
            </a:pPr>
            <a:r>
              <a:rPr lang="en-US" altLang="zh-CN" sz="2100"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1800" b="1" u="sng"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函数抽象</a:t>
            </a:r>
            <a:r>
              <a:rPr lang="zh-CN" altLang="en-US" sz="1800" b="1" u="sng" kern="100" dirty="0">
                <a:effectLst/>
                <a:latin typeface="DengXian" panose="02010600030101010101" pitchFamily="2" charset="-122"/>
                <a:ea typeface="DengXian" panose="02010600030101010101" pitchFamily="2" charset="-122"/>
                <a:cs typeface="Times New Roman" panose="02020603050405020304" pitchFamily="18" charset="0"/>
              </a:rPr>
              <a:t>抽象操作 </a:t>
            </a:r>
            <a:r>
              <a:rPr lang="en-US" altLang="zh-CN" sz="1800" b="1" u="sng" kern="100" dirty="0">
                <a:effectLst/>
                <a:latin typeface="DengXian" panose="02010600030101010101" pitchFamily="2" charset="-122"/>
                <a:ea typeface="DengXian" panose="02010600030101010101" pitchFamily="2" charset="-122"/>
                <a:cs typeface="Times New Roman" panose="02020603050405020304" pitchFamily="18" charset="0"/>
              </a:rPr>
              <a:t>, </a:t>
            </a:r>
            <a:r>
              <a:rPr lang="zh-CN" altLang="en-US" sz="1800" b="1" u="sng"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数据抽象</a:t>
            </a:r>
            <a:r>
              <a:rPr lang="zh-CN" altLang="en-US" sz="1800" b="1" u="sng" kern="100" dirty="0">
                <a:effectLst/>
                <a:latin typeface="DengXian" panose="02010600030101010101" pitchFamily="2" charset="-122"/>
                <a:ea typeface="DengXian" panose="02010600030101010101" pitchFamily="2" charset="-122"/>
                <a:cs typeface="Times New Roman" panose="02020603050405020304" pitchFamily="18" charset="0"/>
              </a:rPr>
              <a:t>抽象变量 </a:t>
            </a:r>
            <a:r>
              <a:rPr lang="en-US" altLang="zh-CN" sz="1800" b="1" u="sng" kern="100" dirty="0">
                <a:effectLst/>
                <a:latin typeface="DengXian" panose="02010600030101010101" pitchFamily="2" charset="-122"/>
                <a:ea typeface="DengXian" panose="02010600030101010101" pitchFamily="2" charset="-122"/>
                <a:cs typeface="Times New Roman" panose="02020603050405020304" pitchFamily="18" charset="0"/>
              </a:rPr>
              <a:t>, </a:t>
            </a:r>
            <a:r>
              <a:rPr lang="zh-CN" altLang="en-US" sz="1800" b="1" u="sng"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进程抽象</a:t>
            </a:r>
            <a:r>
              <a:rPr lang="zh-CN" altLang="en-US" sz="1800" b="1" u="sng"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抽象计算机</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[Wegner-84] </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sz="16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Function Abstraction Abstract Operation, Data Abstraction Abstract Variable, Process Abstraction Abstract Computer [Wegner-84]</a:t>
            </a:r>
          </a:p>
          <a:p>
            <a:pPr>
              <a:lnSpc>
                <a:spcPct val="107000"/>
              </a:lnSpc>
              <a:spcAft>
                <a:spcPts val="800"/>
              </a:spcAft>
              <a:buFont typeface="Wingdings" panose="05000000000000000000" pitchFamily="2" charset="2"/>
              <a:buChar char="q"/>
              <a:tabLst>
                <a:tab pos="457200" algn="l"/>
              </a:tabLst>
            </a:pP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b="1" u="sng" kern="100" dirty="0">
                <a:latin typeface="DengXian" panose="02010600030101010101" pitchFamily="2" charset="-122"/>
                <a:ea typeface="DengXian" panose="02010600030101010101" pitchFamily="2" charset="-122"/>
                <a:cs typeface="Times New Roman" panose="02020603050405020304" pitchFamily="18" charset="0"/>
              </a:rPr>
              <a:t>随着并发的普遍化 </a:t>
            </a:r>
            <a:r>
              <a:rPr lang="en-US" altLang="zh-CN" sz="2000" b="1" u="sng"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b="1" u="sng" kern="100" dirty="0">
                <a:latin typeface="DengXian" panose="02010600030101010101" pitchFamily="2" charset="-122"/>
                <a:ea typeface="DengXian" panose="02010600030101010101" pitchFamily="2" charset="-122"/>
                <a:cs typeface="Times New Roman" panose="02020603050405020304" pitchFamily="18" charset="0"/>
              </a:rPr>
              <a:t>进程抽象将成为中心的抽象机制 </a:t>
            </a:r>
            <a:r>
              <a:rPr lang="en-US" altLang="zh-CN" sz="2000" b="1" u="sng"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b="1" u="sng" kern="100" dirty="0">
                <a:latin typeface="DengXian" panose="02010600030101010101" pitchFamily="2" charset="-122"/>
                <a:ea typeface="DengXian" panose="02010600030101010101" pitchFamily="2" charset="-122"/>
                <a:cs typeface="Times New Roman" panose="02020603050405020304" pitchFamily="18" charset="0"/>
              </a:rPr>
              <a:t>而数据抽象与函数抽象将被看作是进程抽象的特例。</a:t>
            </a:r>
            <a:r>
              <a:rPr lang="en-US" altLang="zh-CN"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With the generalization of </a:t>
            </a:r>
            <a:r>
              <a:rPr lang="en-US" altLang="zh-CN" sz="20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concurrency</a:t>
            </a:r>
            <a:r>
              <a:rPr lang="en-US" altLang="zh-CN" sz="2000" b="1"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process abstraction will become the </a:t>
            </a:r>
            <a:r>
              <a:rPr lang="en-US" altLang="zh-CN" sz="2000" b="1" i="1"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central abstraction mechanism</a:t>
            </a:r>
            <a:r>
              <a:rPr lang="en-US" altLang="zh-CN" sz="2000" b="1"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2000" b="1" kern="100" dirty="0">
                <a:solidFill>
                  <a:srgbClr val="0070C0"/>
                </a:solidFill>
                <a:latin typeface="DengXian" panose="02010600030101010101" pitchFamily="2" charset="-122"/>
                <a:ea typeface="DengXian" panose="02010600030101010101" pitchFamily="2" charset="-122"/>
                <a:cs typeface="Times New Roman" panose="02020603050405020304" pitchFamily="18" charset="0"/>
              </a:rPr>
              <a:t>while data abstraction and function abstraction will be regarded as special cases of process abstraction.</a:t>
            </a:r>
          </a:p>
          <a:p>
            <a:pPr>
              <a:lnSpc>
                <a:spcPct val="107000"/>
              </a:lnSpc>
              <a:spcAft>
                <a:spcPts val="800"/>
              </a:spcAft>
              <a:buFont typeface="Wingdings" panose="05000000000000000000" pitchFamily="2" charset="2"/>
              <a:buChar char="q"/>
              <a:tabLst>
                <a:tab pos="457200" algn="l"/>
              </a:tabLst>
            </a:pPr>
            <a:endParaRPr lang="en-US" sz="2000" kern="100" dirty="0">
              <a:latin typeface="DengXian" panose="02010600030101010101" pitchFamily="2" charset="-122"/>
              <a:ea typeface="DengXian" panose="02010600030101010101" pitchFamily="2" charset="-122"/>
              <a:cs typeface="Times New Roman" panose="02020603050405020304" pitchFamily="18" charset="0"/>
            </a:endParaRPr>
          </a:p>
          <a:p>
            <a:pPr>
              <a:lnSpc>
                <a:spcPct val="107000"/>
              </a:lnSpc>
              <a:spcAft>
                <a:spcPts val="800"/>
              </a:spcAft>
              <a:buFont typeface="Wingdings" panose="05000000000000000000" pitchFamily="2" charset="2"/>
              <a:buChar char="q"/>
              <a:tabLst>
                <a:tab pos="457200" algn="l"/>
              </a:tabLst>
            </a:pPr>
            <a:endParaRPr lang="en-US"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a:lnSpc>
                <a:spcPct val="107000"/>
              </a:lnSpc>
              <a:spcAft>
                <a:spcPts val="800"/>
              </a:spcAft>
              <a:buFont typeface="Wingdings" panose="05000000000000000000" pitchFamily="2" charset="2"/>
              <a:buChar char="q"/>
              <a:tabLst>
                <a:tab pos="457200" algn="l"/>
              </a:tabLst>
            </a:pPr>
            <a:endParaRPr lang="zh-CN" altLang="en-US" sz="20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zh-CN" altLang="en-US" sz="11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LID4096" dirty="0"/>
          </a:p>
        </p:txBody>
      </p:sp>
    </p:spTree>
    <p:extLst>
      <p:ext uri="{BB962C8B-B14F-4D97-AF65-F5344CB8AC3E}">
        <p14:creationId xmlns:p14="http://schemas.microsoft.com/office/powerpoint/2010/main" val="2767357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802"/>
            <a:ext cx="10515600" cy="1325563"/>
          </a:xfrm>
        </p:spPr>
        <p:txBody>
          <a:bodyPr/>
          <a:lstStyle/>
          <a:p>
            <a:r>
              <a:rPr lang="en-US" altLang="zh-CN" b="1" u="sng" dirty="0">
                <a:solidFill>
                  <a:srgbClr val="C00000"/>
                </a:solidFill>
              </a:rPr>
              <a:t>Intelligent </a:t>
            </a:r>
            <a:endParaRPr lang="zh-CN" altLang="en-US" u="sng" dirty="0"/>
          </a:p>
        </p:txBody>
      </p:sp>
      <p:sp>
        <p:nvSpPr>
          <p:cNvPr id="3" name="内容占位符 2"/>
          <p:cNvSpPr>
            <a:spLocks noGrp="1"/>
          </p:cNvSpPr>
          <p:nvPr>
            <p:ph idx="1"/>
          </p:nvPr>
        </p:nvSpPr>
        <p:spPr/>
        <p:txBody>
          <a:bodyPr>
            <a:normAutofit fontScale="92500"/>
          </a:bodyPr>
          <a:lstStyle/>
          <a:p>
            <a:r>
              <a:rPr lang="en-US" altLang="zh-CN" b="1" dirty="0">
                <a:solidFill>
                  <a:srgbClr val="C00000"/>
                </a:solidFill>
              </a:rPr>
              <a:t>Description: </a:t>
            </a:r>
            <a:r>
              <a:rPr lang="en-US" altLang="zh-CN" dirty="0"/>
              <a:t>The system developed  in terms of dynamic programming are normally intelligent, this is because the active components forming the system may have </a:t>
            </a:r>
            <a:r>
              <a:rPr lang="en-US" altLang="zh-CN" b="1" i="1" u="sng" dirty="0">
                <a:solidFill>
                  <a:srgbClr val="FF0000"/>
                </a:solidFill>
              </a:rPr>
              <a:t>natural</a:t>
            </a:r>
            <a:r>
              <a:rPr lang="en-US" altLang="zh-CN" b="1" i="1" dirty="0"/>
              <a:t> </a:t>
            </a:r>
            <a:r>
              <a:rPr lang="en-US" altLang="zh-CN" u="sng" dirty="0"/>
              <a:t>or</a:t>
            </a:r>
            <a:r>
              <a:rPr lang="en-US" altLang="zh-CN" b="1" u="sng" dirty="0"/>
              <a:t> </a:t>
            </a:r>
            <a:r>
              <a:rPr lang="en-US" altLang="zh-CN" b="1" i="1" u="sng" dirty="0">
                <a:solidFill>
                  <a:srgbClr val="FF0000"/>
                </a:solidFill>
              </a:rPr>
              <a:t>artificial</a:t>
            </a:r>
            <a:r>
              <a:rPr lang="en-US" altLang="zh-CN" b="1" i="1" dirty="0">
                <a:solidFill>
                  <a:srgbClr val="FF0000"/>
                </a:solidFill>
              </a:rPr>
              <a:t> </a:t>
            </a:r>
            <a:r>
              <a:rPr lang="en-US" altLang="zh-CN" dirty="0"/>
              <a:t>intelligence.</a:t>
            </a:r>
          </a:p>
          <a:p>
            <a:r>
              <a:rPr lang="en-US" altLang="zh-CN" b="1" dirty="0">
                <a:solidFill>
                  <a:srgbClr val="C00000"/>
                </a:solidFill>
              </a:rPr>
              <a:t>AI Technology:</a:t>
            </a:r>
            <a:r>
              <a:rPr lang="en-US" altLang="zh-CN" dirty="0">
                <a:solidFill>
                  <a:srgbClr val="C00000"/>
                </a:solidFill>
              </a:rPr>
              <a:t>  </a:t>
            </a:r>
            <a:r>
              <a:rPr lang="en-US" altLang="zh-CN" dirty="0"/>
              <a:t>In the era of AI, more and more  active components may contain AI technology and have intelligent behaviors; </a:t>
            </a:r>
          </a:p>
          <a:p>
            <a:r>
              <a:rPr lang="en-US" altLang="zh-CN" b="1" dirty="0">
                <a:solidFill>
                  <a:srgbClr val="C00000"/>
                </a:solidFill>
              </a:rPr>
              <a:t>User Inclusive:  </a:t>
            </a:r>
            <a:r>
              <a:rPr lang="en-US" altLang="zh-CN" dirty="0"/>
              <a:t>As the system are user inclusive, the users can be software defined things, namely active components that have nature intelligence.</a:t>
            </a:r>
          </a:p>
          <a:p>
            <a:r>
              <a:rPr lang="en-US" altLang="zh-CN" b="1" dirty="0">
                <a:solidFill>
                  <a:srgbClr val="C00000"/>
                </a:solidFill>
              </a:rPr>
              <a:t>Maintainers and operator behind. </a:t>
            </a:r>
            <a:r>
              <a:rPr lang="en-US" altLang="zh-CN" dirty="0"/>
              <a:t>Moreover, behind many active components there are  man maintainers  and man operators who run and change the components in an intelligent way.</a:t>
            </a:r>
          </a:p>
          <a:p>
            <a:pPr marL="0" indent="0">
              <a:buNone/>
            </a:pPr>
            <a:endParaRPr lang="zh-CN" altLang="en-US" dirty="0"/>
          </a:p>
        </p:txBody>
      </p:sp>
      <p:sp>
        <p:nvSpPr>
          <p:cNvPr id="4" name="椭圆 3"/>
          <p:cNvSpPr/>
          <p:nvPr/>
        </p:nvSpPr>
        <p:spPr>
          <a:xfrm>
            <a:off x="3314701" y="5707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4622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5093641" y="1754016"/>
            <a:ext cx="3151216" cy="1754326"/>
          </a:xfrm>
          <a:prstGeom prst="rect">
            <a:avLst/>
          </a:prstGeom>
          <a:noFill/>
          <a:ln>
            <a:solidFill>
              <a:schemeClr val="accent1"/>
            </a:solidFill>
          </a:ln>
          <a:effectLst>
            <a:outerShdw blurRad="44450" dist="27940" dir="5400000" algn="ctr">
              <a:srgbClr val="000000">
                <a:alpha val="32000"/>
              </a:srgbClr>
            </a:outerShdw>
          </a:effectLst>
          <a:scene3d>
            <a:camera prst="orthographicFront"/>
            <a:lightRig rig="balanced" dir="t">
              <a:rot lat="0" lon="0" rev="8700000"/>
            </a:lightRig>
          </a:scene3d>
          <a:sp3d>
            <a:bevelT w="190500" h="38100"/>
          </a:sp3d>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15" name="图片 14"/>
          <p:cNvPicPr>
            <a:picLocks noChangeAspect="1"/>
          </p:cNvPicPr>
          <p:nvPr/>
        </p:nvPicPr>
        <p:blipFill>
          <a:blip r:embed="rId2"/>
          <a:stretch>
            <a:fillRect/>
          </a:stretch>
        </p:blipFill>
        <p:spPr>
          <a:xfrm>
            <a:off x="1372193" y="3850659"/>
            <a:ext cx="1572904" cy="816935"/>
          </a:xfrm>
          <a:prstGeom prst="rect">
            <a:avLst/>
          </a:prstGeom>
        </p:spPr>
      </p:pic>
      <p:pic>
        <p:nvPicPr>
          <p:cNvPr id="13" name="图片 12"/>
          <p:cNvPicPr>
            <a:picLocks noChangeAspect="1"/>
          </p:cNvPicPr>
          <p:nvPr/>
        </p:nvPicPr>
        <p:blipFill>
          <a:blip r:embed="rId2"/>
          <a:stretch>
            <a:fillRect/>
          </a:stretch>
        </p:blipFill>
        <p:spPr>
          <a:xfrm>
            <a:off x="3025466" y="4138797"/>
            <a:ext cx="1572904" cy="816935"/>
          </a:xfrm>
          <a:prstGeom prst="rect">
            <a:avLst/>
          </a:prstGeom>
        </p:spPr>
      </p:pic>
      <p:sp>
        <p:nvSpPr>
          <p:cNvPr id="2" name="标题 1"/>
          <p:cNvSpPr>
            <a:spLocks noGrp="1"/>
          </p:cNvSpPr>
          <p:nvPr>
            <p:ph type="title"/>
          </p:nvPr>
        </p:nvSpPr>
        <p:spPr>
          <a:xfrm>
            <a:off x="2592924" y="624110"/>
            <a:ext cx="5695351" cy="741120"/>
          </a:xfrm>
        </p:spPr>
        <p:txBody>
          <a:bodyPr/>
          <a:lstStyle/>
          <a:p>
            <a:r>
              <a:rPr lang="en-US" b="1" dirty="0">
                <a:solidFill>
                  <a:srgbClr val="C00000"/>
                </a:solidFill>
                <a:effectLst>
                  <a:outerShdw blurRad="38100" dist="38100" dir="2700000" algn="tl">
                    <a:srgbClr val="000000">
                      <a:alpha val="43137"/>
                    </a:srgbClr>
                  </a:outerShdw>
                </a:effectLst>
              </a:rPr>
              <a:t>Dynamic Programming</a:t>
            </a:r>
          </a:p>
        </p:txBody>
      </p:sp>
      <p:sp>
        <p:nvSpPr>
          <p:cNvPr id="3" name="灯片编号占位符 2"/>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6146" name="Picture 2" descr="https://ss3.bdstatic.com/70cFv8Sh_Q1YnxGkpoWK1HF6hhy/it/u=2925009992,3634711121&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2498" y="1811428"/>
            <a:ext cx="1569357" cy="81606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rot="20919077">
            <a:off x="2015686" y="2260132"/>
            <a:ext cx="820535" cy="1586103"/>
          </a:xfrm>
          <a:prstGeom prst="rect">
            <a:avLst/>
          </a:prstGeom>
        </p:spPr>
      </p:pic>
      <p:pic>
        <p:nvPicPr>
          <p:cNvPr id="8" name="图片 7"/>
          <p:cNvPicPr>
            <a:picLocks noChangeAspect="1"/>
          </p:cNvPicPr>
          <p:nvPr/>
        </p:nvPicPr>
        <p:blipFill>
          <a:blip r:embed="rId5"/>
          <a:stretch>
            <a:fillRect/>
          </a:stretch>
        </p:blipFill>
        <p:spPr>
          <a:xfrm>
            <a:off x="9695569" y="814369"/>
            <a:ext cx="1586103" cy="714375"/>
          </a:xfrm>
          <a:prstGeom prst="rect">
            <a:avLst/>
          </a:prstGeom>
        </p:spPr>
      </p:pic>
      <p:pic>
        <p:nvPicPr>
          <p:cNvPr id="14" name="图片 13"/>
          <p:cNvPicPr>
            <a:picLocks noChangeAspect="1"/>
          </p:cNvPicPr>
          <p:nvPr/>
        </p:nvPicPr>
        <p:blipFill>
          <a:blip r:embed="rId2"/>
          <a:stretch>
            <a:fillRect/>
          </a:stretch>
        </p:blipFill>
        <p:spPr>
          <a:xfrm>
            <a:off x="1806472" y="1612240"/>
            <a:ext cx="1572904" cy="816935"/>
          </a:xfrm>
          <a:prstGeom prst="rect">
            <a:avLst/>
          </a:prstGeom>
        </p:spPr>
      </p:pic>
      <p:pic>
        <p:nvPicPr>
          <p:cNvPr id="9" name="图片 8"/>
          <p:cNvPicPr>
            <a:picLocks noChangeAspect="1"/>
          </p:cNvPicPr>
          <p:nvPr/>
        </p:nvPicPr>
        <p:blipFill>
          <a:blip r:embed="rId2"/>
          <a:stretch>
            <a:fillRect/>
          </a:stretch>
        </p:blipFill>
        <p:spPr>
          <a:xfrm>
            <a:off x="8138808" y="5793563"/>
            <a:ext cx="1572904" cy="816935"/>
          </a:xfrm>
          <a:prstGeom prst="rect">
            <a:avLst/>
          </a:prstGeom>
        </p:spPr>
      </p:pic>
      <p:pic>
        <p:nvPicPr>
          <p:cNvPr id="17" name="图片 16"/>
          <p:cNvPicPr>
            <a:picLocks noChangeAspect="1"/>
          </p:cNvPicPr>
          <p:nvPr/>
        </p:nvPicPr>
        <p:blipFill>
          <a:blip r:embed="rId6"/>
          <a:stretch>
            <a:fillRect/>
          </a:stretch>
        </p:blipFill>
        <p:spPr>
          <a:xfrm>
            <a:off x="6207524" y="4674819"/>
            <a:ext cx="1152525" cy="714375"/>
          </a:xfrm>
          <a:prstGeom prst="rect">
            <a:avLst/>
          </a:prstGeom>
        </p:spPr>
      </p:pic>
      <p:pic>
        <p:nvPicPr>
          <p:cNvPr id="18" name="图片 17"/>
          <p:cNvPicPr>
            <a:picLocks noChangeAspect="1"/>
          </p:cNvPicPr>
          <p:nvPr/>
        </p:nvPicPr>
        <p:blipFill>
          <a:blip r:embed="rId7"/>
          <a:stretch>
            <a:fillRect/>
          </a:stretch>
        </p:blipFill>
        <p:spPr>
          <a:xfrm>
            <a:off x="9912499" y="2900588"/>
            <a:ext cx="1152244" cy="719390"/>
          </a:xfrm>
          <a:prstGeom prst="rect">
            <a:avLst/>
          </a:prstGeom>
        </p:spPr>
      </p:pic>
      <p:pic>
        <p:nvPicPr>
          <p:cNvPr id="22" name="图片 21"/>
          <p:cNvPicPr>
            <a:picLocks noChangeAspect="1"/>
          </p:cNvPicPr>
          <p:nvPr/>
        </p:nvPicPr>
        <p:blipFill>
          <a:blip r:embed="rId7"/>
          <a:stretch>
            <a:fillRect/>
          </a:stretch>
        </p:blipFill>
        <p:spPr>
          <a:xfrm>
            <a:off x="3137208" y="5074173"/>
            <a:ext cx="1152244" cy="719390"/>
          </a:xfrm>
          <a:prstGeom prst="rect">
            <a:avLst/>
          </a:prstGeom>
        </p:spPr>
      </p:pic>
      <p:pic>
        <p:nvPicPr>
          <p:cNvPr id="23" name="图片 22"/>
          <p:cNvPicPr>
            <a:picLocks noChangeAspect="1"/>
          </p:cNvPicPr>
          <p:nvPr/>
        </p:nvPicPr>
        <p:blipFill>
          <a:blip r:embed="rId7"/>
          <a:stretch>
            <a:fillRect/>
          </a:stretch>
        </p:blipFill>
        <p:spPr>
          <a:xfrm>
            <a:off x="3506251" y="3142964"/>
            <a:ext cx="1152244" cy="719390"/>
          </a:xfrm>
          <a:prstGeom prst="rect">
            <a:avLst/>
          </a:prstGeom>
        </p:spPr>
      </p:pic>
      <p:pic>
        <p:nvPicPr>
          <p:cNvPr id="24" name="图片 23"/>
          <p:cNvPicPr>
            <a:picLocks noChangeAspect="1"/>
          </p:cNvPicPr>
          <p:nvPr/>
        </p:nvPicPr>
        <p:blipFill>
          <a:blip r:embed="rId4"/>
          <a:stretch>
            <a:fillRect/>
          </a:stretch>
        </p:blipFill>
        <p:spPr>
          <a:xfrm rot="922165">
            <a:off x="4575192" y="5339352"/>
            <a:ext cx="820535" cy="1586103"/>
          </a:xfrm>
          <a:prstGeom prst="rect">
            <a:avLst/>
          </a:prstGeom>
        </p:spPr>
      </p:pic>
      <p:pic>
        <p:nvPicPr>
          <p:cNvPr id="25" name="图片 24"/>
          <p:cNvPicPr>
            <a:picLocks noChangeAspect="1"/>
          </p:cNvPicPr>
          <p:nvPr/>
        </p:nvPicPr>
        <p:blipFill>
          <a:blip r:embed="rId4"/>
          <a:stretch>
            <a:fillRect/>
          </a:stretch>
        </p:blipFill>
        <p:spPr>
          <a:xfrm rot="1782378">
            <a:off x="1748379" y="5021256"/>
            <a:ext cx="820535" cy="1586103"/>
          </a:xfrm>
          <a:prstGeom prst="rect">
            <a:avLst/>
          </a:prstGeom>
        </p:spPr>
      </p:pic>
      <p:pic>
        <p:nvPicPr>
          <p:cNvPr id="26" name="图片 25"/>
          <p:cNvPicPr>
            <a:picLocks noChangeAspect="1"/>
          </p:cNvPicPr>
          <p:nvPr/>
        </p:nvPicPr>
        <p:blipFill>
          <a:blip r:embed="rId4"/>
          <a:stretch>
            <a:fillRect/>
          </a:stretch>
        </p:blipFill>
        <p:spPr>
          <a:xfrm rot="19088123">
            <a:off x="7991204" y="4105052"/>
            <a:ext cx="820535" cy="1586103"/>
          </a:xfrm>
          <a:prstGeom prst="rect">
            <a:avLst/>
          </a:prstGeom>
        </p:spPr>
      </p:pic>
      <p:pic>
        <p:nvPicPr>
          <p:cNvPr id="27" name="图片 26"/>
          <p:cNvPicPr>
            <a:picLocks noChangeAspect="1"/>
          </p:cNvPicPr>
          <p:nvPr/>
        </p:nvPicPr>
        <p:blipFill>
          <a:blip r:embed="rId4"/>
          <a:stretch>
            <a:fillRect/>
          </a:stretch>
        </p:blipFill>
        <p:spPr>
          <a:xfrm rot="19088123">
            <a:off x="8694128" y="1958961"/>
            <a:ext cx="820535" cy="1586103"/>
          </a:xfrm>
          <a:prstGeom prst="rect">
            <a:avLst/>
          </a:prstGeom>
        </p:spPr>
      </p:pic>
      <p:pic>
        <p:nvPicPr>
          <p:cNvPr id="28" name="图片 27"/>
          <p:cNvPicPr>
            <a:picLocks noChangeAspect="1"/>
          </p:cNvPicPr>
          <p:nvPr/>
        </p:nvPicPr>
        <p:blipFill>
          <a:blip r:embed="rId5"/>
          <a:stretch>
            <a:fillRect/>
          </a:stretch>
        </p:blipFill>
        <p:spPr>
          <a:xfrm>
            <a:off x="5906588" y="5814308"/>
            <a:ext cx="1586103" cy="714375"/>
          </a:xfrm>
          <a:prstGeom prst="rect">
            <a:avLst/>
          </a:prstGeom>
        </p:spPr>
      </p:pic>
      <p:pic>
        <p:nvPicPr>
          <p:cNvPr id="20" name="图片 19"/>
          <p:cNvPicPr>
            <a:picLocks noChangeAspect="1"/>
          </p:cNvPicPr>
          <p:nvPr/>
        </p:nvPicPr>
        <p:blipFill>
          <a:blip r:embed="rId8"/>
          <a:stretch>
            <a:fillRect/>
          </a:stretch>
        </p:blipFill>
        <p:spPr>
          <a:xfrm>
            <a:off x="3133237" y="5972286"/>
            <a:ext cx="1142857" cy="885714"/>
          </a:xfrm>
          <a:prstGeom prst="rect">
            <a:avLst/>
          </a:prstGeom>
        </p:spPr>
      </p:pic>
      <p:pic>
        <p:nvPicPr>
          <p:cNvPr id="21" name="图片 20"/>
          <p:cNvPicPr>
            <a:picLocks noChangeAspect="1"/>
          </p:cNvPicPr>
          <p:nvPr/>
        </p:nvPicPr>
        <p:blipFill>
          <a:blip r:embed="rId9"/>
          <a:stretch>
            <a:fillRect/>
          </a:stretch>
        </p:blipFill>
        <p:spPr>
          <a:xfrm>
            <a:off x="8308657" y="522671"/>
            <a:ext cx="1066667" cy="1409524"/>
          </a:xfrm>
          <a:prstGeom prst="rect">
            <a:avLst/>
          </a:prstGeom>
        </p:spPr>
      </p:pic>
      <p:pic>
        <p:nvPicPr>
          <p:cNvPr id="31" name="图片 30"/>
          <p:cNvPicPr>
            <a:picLocks noChangeAspect="1"/>
          </p:cNvPicPr>
          <p:nvPr/>
        </p:nvPicPr>
        <p:blipFill>
          <a:blip r:embed="rId9"/>
          <a:stretch>
            <a:fillRect/>
          </a:stretch>
        </p:blipFill>
        <p:spPr>
          <a:xfrm flipH="1">
            <a:off x="3674732" y="1580188"/>
            <a:ext cx="1004145" cy="1409524"/>
          </a:xfrm>
          <a:prstGeom prst="rect">
            <a:avLst/>
          </a:prstGeom>
        </p:spPr>
      </p:pic>
      <p:pic>
        <p:nvPicPr>
          <p:cNvPr id="33" name="图片 32"/>
          <p:cNvPicPr>
            <a:picLocks noChangeAspect="1"/>
          </p:cNvPicPr>
          <p:nvPr/>
        </p:nvPicPr>
        <p:blipFill>
          <a:blip r:embed="rId9"/>
          <a:stretch>
            <a:fillRect/>
          </a:stretch>
        </p:blipFill>
        <p:spPr>
          <a:xfrm>
            <a:off x="10153567" y="5266593"/>
            <a:ext cx="1066667" cy="1409524"/>
          </a:xfrm>
          <a:prstGeom prst="rect">
            <a:avLst/>
          </a:prstGeom>
        </p:spPr>
      </p:pic>
      <p:pic>
        <p:nvPicPr>
          <p:cNvPr id="35" name="图片 34"/>
          <p:cNvPicPr>
            <a:picLocks noChangeAspect="1"/>
          </p:cNvPicPr>
          <p:nvPr/>
        </p:nvPicPr>
        <p:blipFill>
          <a:blip r:embed="rId9"/>
          <a:stretch>
            <a:fillRect/>
          </a:stretch>
        </p:blipFill>
        <p:spPr>
          <a:xfrm flipH="1">
            <a:off x="4805526" y="3933271"/>
            <a:ext cx="1088434" cy="1409524"/>
          </a:xfrm>
          <a:prstGeom prst="rect">
            <a:avLst/>
          </a:prstGeom>
        </p:spPr>
      </p:pic>
      <p:pic>
        <p:nvPicPr>
          <p:cNvPr id="36" name="图片 35"/>
          <p:cNvPicPr>
            <a:picLocks noChangeAspect="1"/>
          </p:cNvPicPr>
          <p:nvPr/>
        </p:nvPicPr>
        <p:blipFill>
          <a:blip r:embed="rId9"/>
          <a:stretch>
            <a:fillRect/>
          </a:stretch>
        </p:blipFill>
        <p:spPr>
          <a:xfrm>
            <a:off x="8747547" y="3554364"/>
            <a:ext cx="1066667" cy="1409524"/>
          </a:xfrm>
          <a:prstGeom prst="rect">
            <a:avLst/>
          </a:prstGeom>
        </p:spPr>
      </p:pic>
      <p:pic>
        <p:nvPicPr>
          <p:cNvPr id="32" name="图片 31"/>
          <p:cNvPicPr>
            <a:picLocks noChangeAspect="1"/>
          </p:cNvPicPr>
          <p:nvPr/>
        </p:nvPicPr>
        <p:blipFill>
          <a:blip r:embed="rId4"/>
          <a:stretch>
            <a:fillRect/>
          </a:stretch>
        </p:blipFill>
        <p:spPr>
          <a:xfrm rot="3202890">
            <a:off x="10023856" y="3772219"/>
            <a:ext cx="820535" cy="1586103"/>
          </a:xfrm>
          <a:prstGeom prst="rect">
            <a:avLst/>
          </a:prstGeom>
        </p:spPr>
      </p:pic>
      <p:sp>
        <p:nvSpPr>
          <p:cNvPr id="19" name="文本框 18"/>
          <p:cNvSpPr txBox="1"/>
          <p:nvPr/>
        </p:nvSpPr>
        <p:spPr>
          <a:xfrm>
            <a:off x="4876532" y="1850784"/>
            <a:ext cx="3650416" cy="2308324"/>
          </a:xfrm>
          <a:prstGeom prst="rect">
            <a:avLst/>
          </a:prstGeom>
          <a:solidFill>
            <a:srgbClr val="F7D362"/>
          </a:solidFill>
          <a:ln>
            <a:noFill/>
          </a:ln>
          <a:effectLst>
            <a:outerShdw blurRad="44450" dist="27940" dir="5400000" algn="ctr">
              <a:srgbClr val="000000">
                <a:alpha val="32000"/>
              </a:srgbClr>
            </a:outerShdw>
          </a:effectLst>
          <a:scene3d>
            <a:camera prst="isometricOffAxis2Left"/>
            <a:lightRig rig="balanced" dir="t">
              <a:rot lat="0" lon="0" rev="8700000"/>
            </a:lightRig>
          </a:scene3d>
          <a:sp3d>
            <a:bevelT w="190500" h="38100" prst="coolSlant"/>
          </a:sp3d>
        </p:spPr>
        <p:txBody>
          <a:bodyPr wrap="square" rtlCol="0">
            <a:spAutoFit/>
          </a:bodyPr>
          <a:lstStyle/>
          <a:p>
            <a:r>
              <a:rPr lang="en-US" sz="2400" b="1" dirty="0"/>
              <a:t>Service Discovery </a:t>
            </a:r>
          </a:p>
          <a:p>
            <a:r>
              <a:rPr lang="en-US" sz="2400" b="1" dirty="0"/>
              <a:t>Service Selection</a:t>
            </a:r>
          </a:p>
          <a:p>
            <a:r>
              <a:rPr lang="en-US" altLang="zh-CN" sz="2400" b="1" dirty="0"/>
              <a:t>Service Level Agreement</a:t>
            </a:r>
          </a:p>
          <a:p>
            <a:r>
              <a:rPr lang="en-US" altLang="zh-CN" sz="2400" b="1" dirty="0"/>
              <a:t>Real time Service </a:t>
            </a:r>
          </a:p>
          <a:p>
            <a:r>
              <a:rPr lang="en-US" altLang="zh-CN" sz="2400" b="1" dirty="0"/>
              <a:t>Uncertainty </a:t>
            </a:r>
          </a:p>
          <a:p>
            <a:r>
              <a:rPr lang="en-US" altLang="zh-CN" sz="2400" b="1" dirty="0"/>
              <a:t>Replacement</a:t>
            </a:r>
          </a:p>
        </p:txBody>
      </p:sp>
    </p:spTree>
    <p:extLst>
      <p:ext uri="{BB962C8B-B14F-4D97-AF65-F5344CB8AC3E}">
        <p14:creationId xmlns:p14="http://schemas.microsoft.com/office/powerpoint/2010/main" val="3998376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1982" y="403304"/>
            <a:ext cx="9331817" cy="679440"/>
          </a:xfrm>
        </p:spPr>
        <p:txBody>
          <a:bodyPr>
            <a:normAutofit fontScale="90000"/>
          </a:bodyPr>
          <a:lstStyle/>
          <a:p>
            <a:r>
              <a:rPr lang="en-US" b="1" dirty="0">
                <a:solidFill>
                  <a:srgbClr val="C00000"/>
                </a:solidFill>
                <a:effectLst>
                  <a:outerShdw blurRad="38100" dist="38100" dir="2700000" algn="tl">
                    <a:srgbClr val="000000">
                      <a:alpha val="43137"/>
                    </a:srgbClr>
                  </a:outerShdw>
                </a:effectLst>
              </a:rPr>
              <a:t>Dynamic Modeling</a:t>
            </a:r>
          </a:p>
        </p:txBody>
      </p:sp>
      <p:sp>
        <p:nvSpPr>
          <p:cNvPr id="3" name="内容占位符 2"/>
          <p:cNvSpPr>
            <a:spLocks noGrp="1"/>
          </p:cNvSpPr>
          <p:nvPr>
            <p:ph idx="1"/>
          </p:nvPr>
        </p:nvSpPr>
        <p:spPr>
          <a:xfrm>
            <a:off x="2003655" y="1964598"/>
            <a:ext cx="9331818" cy="3466638"/>
          </a:xfr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marL="0" indent="0">
              <a:buNone/>
            </a:pPr>
            <a:r>
              <a:rPr lang="en-US" sz="2400" b="1" dirty="0">
                <a:effectLst>
                  <a:outerShdw blurRad="38100" dist="38100" dir="2700000" algn="tl">
                    <a:srgbClr val="000000">
                      <a:alpha val="43137"/>
                    </a:srgbClr>
                  </a:outerShdw>
                </a:effectLst>
                <a:latin typeface="Arial Narrow" panose="020B0606020202030204" pitchFamily="34" charset="0"/>
              </a:rPr>
              <a:t>“The philosophy of dynamic modelling, he wrote, aims at the improvement of staff performance by creating an environment which supports problem solving processes. </a:t>
            </a:r>
          </a:p>
          <a:p>
            <a:pPr marL="0" indent="0">
              <a:buNone/>
            </a:pPr>
            <a:r>
              <a:rPr lang="en-US" sz="2400" b="1" dirty="0">
                <a:effectLst>
                  <a:outerShdw blurRad="38100" dist="38100" dir="2700000" algn="tl">
                    <a:srgbClr val="000000">
                      <a:alpha val="43137"/>
                    </a:srgbClr>
                  </a:outerShdw>
                </a:effectLst>
                <a:latin typeface="Arial Narrow" panose="020B0606020202030204" pitchFamily="34" charset="0"/>
              </a:rPr>
              <a:t>“The modelling method should stress the specification of conceptual and empirical models for better </a:t>
            </a:r>
            <a:r>
              <a:rPr lang="en-US" sz="2400" b="1" dirty="0">
                <a:solidFill>
                  <a:srgbClr val="FF0000"/>
                </a:solidFill>
                <a:effectLst>
                  <a:outerShdw blurRad="38100" dist="38100" dir="2700000" algn="tl">
                    <a:srgbClr val="000000">
                      <a:alpha val="43137"/>
                    </a:srgbClr>
                  </a:outerShdw>
                </a:effectLst>
                <a:latin typeface="Arial Narrow" panose="020B0606020202030204" pitchFamily="34" charset="0"/>
              </a:rPr>
              <a:t>understanding of existing situations </a:t>
            </a:r>
            <a:r>
              <a:rPr lang="en-US" sz="2400" b="1" dirty="0">
                <a:effectLst>
                  <a:outerShdw blurRad="38100" dist="38100" dir="2700000" algn="tl">
                    <a:srgbClr val="000000">
                      <a:alpha val="43137"/>
                    </a:srgbClr>
                  </a:outerShdw>
                </a:effectLst>
                <a:latin typeface="Arial Narrow" panose="020B0606020202030204" pitchFamily="34" charset="0"/>
              </a:rPr>
              <a:t>and </a:t>
            </a:r>
            <a:r>
              <a:rPr lang="en-US" sz="2400" b="1" dirty="0">
                <a:solidFill>
                  <a:srgbClr val="FF0000"/>
                </a:solidFill>
                <a:effectLst>
                  <a:outerShdw blurRad="38100" dist="38100" dir="2700000" algn="tl">
                    <a:srgbClr val="000000">
                      <a:alpha val="43137"/>
                    </a:srgbClr>
                  </a:outerShdw>
                </a:effectLst>
                <a:latin typeface="Arial Narrow" panose="020B0606020202030204" pitchFamily="34" charset="0"/>
              </a:rPr>
              <a:t>possible alternative solutions</a:t>
            </a:r>
            <a:r>
              <a:rPr lang="en-US" sz="2400" b="1" dirty="0">
                <a:effectLst>
                  <a:outerShdw blurRad="38100" dist="38100" dir="2700000" algn="tl">
                    <a:srgbClr val="000000">
                      <a:alpha val="43137"/>
                    </a:srgbClr>
                  </a:outerShdw>
                </a:effectLst>
                <a:latin typeface="Arial Narrow" panose="020B0606020202030204" pitchFamily="34" charset="0"/>
              </a:rPr>
              <a:t>. </a:t>
            </a:r>
          </a:p>
          <a:p>
            <a:pPr marL="0" indent="0">
              <a:buNone/>
            </a:pPr>
            <a:r>
              <a:rPr lang="en-US" sz="2400" b="1" dirty="0">
                <a:effectLst>
                  <a:outerShdw blurRad="38100" dist="38100" dir="2700000" algn="tl">
                    <a:srgbClr val="000000">
                      <a:alpha val="43137"/>
                    </a:srgbClr>
                  </a:outerShdw>
                </a:effectLst>
                <a:latin typeface="Arial Narrow" panose="020B0606020202030204" pitchFamily="34" charset="0"/>
              </a:rPr>
              <a:t>“The modelling should be based on </a:t>
            </a:r>
            <a:r>
              <a:rPr lang="en-US" sz="2400" b="1" dirty="0">
                <a:solidFill>
                  <a:srgbClr val="FF0000"/>
                </a:solidFill>
                <a:effectLst>
                  <a:outerShdw blurRad="38100" dist="38100" dir="2700000" algn="tl">
                    <a:srgbClr val="000000">
                      <a:alpha val="43137"/>
                    </a:srgbClr>
                  </a:outerShdw>
                </a:effectLst>
                <a:latin typeface="Arial Narrow" panose="020B0606020202030204" pitchFamily="34" charset="0"/>
              </a:rPr>
              <a:t>possible changes in task structures </a:t>
            </a:r>
            <a:r>
              <a:rPr lang="en-US" sz="2400" b="1" dirty="0">
                <a:effectLst>
                  <a:outerShdw blurRad="38100" dist="38100" dir="2700000" algn="tl">
                    <a:srgbClr val="000000">
                      <a:alpha val="43137"/>
                    </a:srgbClr>
                  </a:outerShdw>
                </a:effectLst>
                <a:latin typeface="Arial Narrow" panose="020B0606020202030204" pitchFamily="34" charset="0"/>
              </a:rPr>
              <a:t>and </a:t>
            </a:r>
            <a:r>
              <a:rPr lang="en-US" sz="2400" b="1" dirty="0">
                <a:solidFill>
                  <a:srgbClr val="FF0000"/>
                </a:solidFill>
                <a:effectLst>
                  <a:outerShdw blurRad="38100" dist="38100" dir="2700000" algn="tl">
                    <a:srgbClr val="000000">
                      <a:alpha val="43137"/>
                    </a:srgbClr>
                  </a:outerShdw>
                </a:effectLst>
                <a:latin typeface="Arial Narrow" panose="020B0606020202030204" pitchFamily="34" charset="0"/>
              </a:rPr>
              <a:t>working processes, and on an effective application of technology</a:t>
            </a:r>
            <a:r>
              <a:rPr lang="en-US" sz="3200" b="1" dirty="0">
                <a:effectLst>
                  <a:outerShdw blurRad="38100" dist="38100" dir="2700000" algn="tl">
                    <a:srgbClr val="000000">
                      <a:alpha val="43137"/>
                    </a:srgbClr>
                  </a:outerShdw>
                </a:effectLst>
                <a:latin typeface="Arial Narrow" panose="020B0606020202030204" pitchFamily="34" charset="0"/>
              </a:rPr>
              <a:t>.</a:t>
            </a:r>
          </a:p>
        </p:txBody>
      </p:sp>
      <p:sp>
        <p:nvSpPr>
          <p:cNvPr id="4" name="灯片编号占位符 3"/>
          <p:cNvSpPr>
            <a:spLocks noGrp="1"/>
          </p:cNvSpPr>
          <p:nvPr>
            <p:ph type="sldNum" sz="quarter" idx="12"/>
          </p:nvPr>
        </p:nvSpPr>
        <p:spPr/>
        <p:txBody>
          <a:bodyPr/>
          <a:lstStyle/>
          <a:p>
            <a:fld id="{D57F1E4F-1CFF-5643-939E-217C01CDF565}" type="slidenum">
              <a:rPr lang="en-US" smtClean="0"/>
              <a:pPr/>
              <a:t>52</a:t>
            </a:fld>
            <a:endParaRPr lang="en-US" dirty="0"/>
          </a:p>
        </p:txBody>
      </p:sp>
      <p:sp>
        <p:nvSpPr>
          <p:cNvPr id="6" name="文本框 5"/>
          <p:cNvSpPr txBox="1"/>
          <p:nvPr/>
        </p:nvSpPr>
        <p:spPr>
          <a:xfrm>
            <a:off x="1918952" y="1082744"/>
            <a:ext cx="8809148" cy="984885"/>
          </a:xfrm>
          <a:prstGeom prst="rect">
            <a:avLst/>
          </a:prstGeom>
          <a:noFill/>
        </p:spPr>
        <p:txBody>
          <a:bodyPr wrap="square" rtlCol="0">
            <a:spAutoFit/>
          </a:bodyPr>
          <a:lstStyle/>
          <a:p>
            <a:r>
              <a:rPr lang="en-US" sz="2000" dirty="0"/>
              <a:t>“Information systems are designed and implemented in a rapidly changing and </a:t>
            </a:r>
            <a:r>
              <a:rPr lang="fr-FR" sz="2000" dirty="0"/>
              <a:t>turbulent environment. </a:t>
            </a:r>
            <a:r>
              <a:rPr lang="en-US" sz="2000" dirty="0"/>
              <a:t>”</a:t>
            </a:r>
            <a:r>
              <a:rPr lang="fr-FR" sz="2000" dirty="0"/>
              <a:t> Henk G. Sol, 1991</a:t>
            </a:r>
            <a:endParaRPr lang="en-US" sz="2000" dirty="0"/>
          </a:p>
          <a:p>
            <a:endParaRPr lang="en-US" dirty="0"/>
          </a:p>
        </p:txBody>
      </p:sp>
      <p:sp>
        <p:nvSpPr>
          <p:cNvPr id="7" name="文本框 6"/>
          <p:cNvSpPr txBox="1"/>
          <p:nvPr/>
        </p:nvSpPr>
        <p:spPr>
          <a:xfrm>
            <a:off x="2021982" y="5692462"/>
            <a:ext cx="9331818" cy="646331"/>
          </a:xfrm>
          <a:prstGeom prst="rect">
            <a:avLst/>
          </a:prstGeom>
          <a:noFill/>
        </p:spPr>
        <p:txBody>
          <a:bodyPr wrap="square" rtlCol="0">
            <a:spAutoFit/>
          </a:bodyPr>
          <a:lstStyle/>
          <a:p>
            <a:r>
              <a:rPr lang="en-US" dirty="0">
                <a:solidFill>
                  <a:srgbClr val="0070C0"/>
                </a:solidFill>
                <a:latin typeface="Arial Narrow" panose="020B0606020202030204" pitchFamily="34" charset="0"/>
              </a:rPr>
              <a:t>Reference: HG </a:t>
            </a:r>
            <a:r>
              <a:rPr lang="en-US" dirty="0">
                <a:latin typeface="Arial Narrow" panose="020B0606020202030204" pitchFamily="34" charset="0"/>
              </a:rPr>
              <a:t>Sol, and P. Bots, editors, Proceedings of the Fourth International Working Conference on Dynamic Modelling and Information Systems, pages 53-69. Delft University Press, 1994.</a:t>
            </a:r>
          </a:p>
        </p:txBody>
      </p:sp>
    </p:spTree>
    <p:extLst>
      <p:ext uri="{BB962C8B-B14F-4D97-AF65-F5344CB8AC3E}">
        <p14:creationId xmlns:p14="http://schemas.microsoft.com/office/powerpoint/2010/main" val="68672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3527" y="512462"/>
            <a:ext cx="8911687" cy="1280890"/>
          </a:xfrm>
        </p:spPr>
        <p:txBody>
          <a:bodyPr>
            <a:normAutofit fontScale="90000"/>
          </a:bodyPr>
          <a:lstStyle/>
          <a:p>
            <a:pPr algn="ctr"/>
            <a:r>
              <a:rPr lang="en-US" b="1" dirty="0">
                <a:solidFill>
                  <a:schemeClr val="tx1"/>
                </a:solidFill>
                <a:latin typeface="Arial Narrow" panose="020B0606020202030204" pitchFamily="34" charset="0"/>
              </a:rPr>
              <a:t>Dynamic software development</a:t>
            </a:r>
            <a:br>
              <a:rPr lang="en-US" b="1" dirty="0">
                <a:solidFill>
                  <a:schemeClr val="tx1"/>
                </a:solidFill>
                <a:latin typeface="Arial Narrow" panose="020B0606020202030204" pitchFamily="34" charset="0"/>
              </a:rPr>
            </a:br>
            <a:r>
              <a:rPr lang="en-US" b="1" dirty="0">
                <a:solidFill>
                  <a:schemeClr val="tx1"/>
                </a:solidFill>
                <a:latin typeface="Arial Narrow" panose="020B0606020202030204" pitchFamily="34" charset="0"/>
              </a:rPr>
              <a:t>Towards continuous growth</a:t>
            </a:r>
          </a:p>
        </p:txBody>
      </p:sp>
      <p:sp>
        <p:nvSpPr>
          <p:cNvPr id="3" name="内容占位符 2"/>
          <p:cNvSpPr>
            <a:spLocks noGrp="1"/>
          </p:cNvSpPr>
          <p:nvPr>
            <p:ph idx="1"/>
          </p:nvPr>
        </p:nvSpPr>
        <p:spPr>
          <a:xfrm>
            <a:off x="1985075" y="1793353"/>
            <a:ext cx="9141071" cy="3714442"/>
          </a:xfrm>
          <a:solidFill>
            <a:srgbClr val="E6EDD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spcBef>
                <a:spcPts val="0"/>
              </a:spcBef>
              <a:buNone/>
            </a:pPr>
            <a:endParaRPr lang="en-US" sz="2400" dirty="0">
              <a:latin typeface="Arial Narrow" panose="020B0606020202030204" pitchFamily="34" charset="0"/>
            </a:endParaRPr>
          </a:p>
          <a:p>
            <a:pPr marL="0" indent="0">
              <a:spcBef>
                <a:spcPts val="0"/>
              </a:spcBef>
              <a:buNone/>
            </a:pPr>
            <a:r>
              <a:rPr lang="en-US" sz="2400" dirty="0">
                <a:latin typeface="Arial Narrow" panose="020B0606020202030204" pitchFamily="34" charset="0"/>
              </a:rPr>
              <a:t>“</a:t>
            </a:r>
            <a:r>
              <a:rPr lang="en-US" sz="2400" b="1" dirty="0">
                <a:solidFill>
                  <a:srgbClr val="C00000"/>
                </a:solidFill>
                <a:latin typeface="Arial Narrow" panose="020B0606020202030204" pitchFamily="34" charset="0"/>
              </a:rPr>
              <a:t>The dynamic nature of knowledge and software evolution and usage </a:t>
            </a:r>
            <a:r>
              <a:rPr lang="en-US" sz="2400" dirty="0">
                <a:latin typeface="Arial Narrow" panose="020B0606020202030204" pitchFamily="34" charset="0"/>
              </a:rPr>
              <a:t>present </a:t>
            </a:r>
            <a:r>
              <a:rPr lang="en-US" sz="2400" b="1" i="1" u="sng" dirty="0">
                <a:solidFill>
                  <a:srgbClr val="002060"/>
                </a:solidFill>
                <a:latin typeface="Arial Narrow" panose="020B0606020202030204" pitchFamily="34" charset="0"/>
              </a:rPr>
              <a:t>a pervasive challenge to system developers</a:t>
            </a:r>
            <a:r>
              <a:rPr lang="en-US" sz="2400" dirty="0">
                <a:latin typeface="Arial Narrow" panose="020B0606020202030204" pitchFamily="34" charset="0"/>
              </a:rPr>
              <a:t>. Discrete attempts to create such systems often lead to a mismatch between system, expectation and a changing reality. The rationale for a</a:t>
            </a:r>
            <a:r>
              <a:rPr lang="en-US" sz="2400" b="1" dirty="0">
                <a:latin typeface="Arial Narrow" panose="020B0606020202030204" pitchFamily="34" charset="0"/>
              </a:rPr>
              <a:t> </a:t>
            </a:r>
            <a:r>
              <a:rPr lang="en-US" sz="2400" b="1" i="1" dirty="0">
                <a:solidFill>
                  <a:srgbClr val="002060"/>
                </a:solidFill>
                <a:latin typeface="Arial Narrow" panose="020B0606020202030204" pitchFamily="34" charset="0"/>
              </a:rPr>
              <a:t>Dynamic Feedback Model </a:t>
            </a:r>
            <a:r>
              <a:rPr lang="en-US" sz="2400" dirty="0">
                <a:latin typeface="Arial Narrow" panose="020B0606020202030204" pitchFamily="34" charset="0"/>
              </a:rPr>
              <a:t>stems from the need to focus </a:t>
            </a:r>
            <a:r>
              <a:rPr lang="en-US" sz="2400" b="1" dirty="0">
                <a:solidFill>
                  <a:srgbClr val="C00000"/>
                </a:solidFill>
                <a:latin typeface="Arial Narrow" panose="020B0606020202030204" pitchFamily="34" charset="0"/>
              </a:rPr>
              <a:t>on a continuous and long-term perspective of development and growth in change-intensive environments</a:t>
            </a:r>
            <a:r>
              <a:rPr lang="en-US" sz="2400" dirty="0">
                <a:latin typeface="Arial Narrow" panose="020B0606020202030204" pitchFamily="34" charset="0"/>
              </a:rPr>
              <a:t>. We make the case for a learning and knowledge-driven view of software development and present such a model in a way that accounts </a:t>
            </a:r>
            <a:r>
              <a:rPr lang="en-US" sz="2400" b="1" dirty="0">
                <a:solidFill>
                  <a:srgbClr val="C00000"/>
                </a:solidFill>
                <a:latin typeface="Arial Narrow" panose="020B0606020202030204" pitchFamily="34" charset="0"/>
              </a:rPr>
              <a:t>for the long-term survival, growth and evolution of software-intensive systems</a:t>
            </a:r>
            <a:r>
              <a:rPr lang="en-US" sz="2400" dirty="0">
                <a:latin typeface="Arial Narrow" panose="020B0606020202030204" pitchFamily="34" charset="0"/>
              </a:rPr>
              <a:t>.” – D. </a:t>
            </a:r>
            <a:r>
              <a:rPr lang="en-US" sz="2400" dirty="0" err="1">
                <a:latin typeface="Arial Narrow" panose="020B0606020202030204" pitchFamily="34" charset="0"/>
              </a:rPr>
              <a:t>Dalcher</a:t>
            </a:r>
            <a:r>
              <a:rPr lang="en-US" sz="2400" dirty="0">
                <a:latin typeface="Arial Narrow" panose="020B0606020202030204" pitchFamily="34" charset="0"/>
              </a:rPr>
              <a:t>, 2003</a:t>
            </a:r>
          </a:p>
        </p:txBody>
      </p:sp>
      <p:sp>
        <p:nvSpPr>
          <p:cNvPr id="4" name="灯片编号占位符 3"/>
          <p:cNvSpPr>
            <a:spLocks noGrp="1"/>
          </p:cNvSpPr>
          <p:nvPr>
            <p:ph type="sldNum" sz="quarter" idx="12"/>
          </p:nvPr>
        </p:nvSpPr>
        <p:spPr/>
        <p:txBody>
          <a:bodyPr/>
          <a:lstStyle/>
          <a:p>
            <a:fld id="{D57F1E4F-1CFF-5643-939E-217C01CDF565}" type="slidenum">
              <a:rPr lang="en-US" smtClean="0"/>
              <a:pPr/>
              <a:t>53</a:t>
            </a:fld>
            <a:endParaRPr lang="en-US" dirty="0"/>
          </a:p>
        </p:txBody>
      </p:sp>
      <p:sp>
        <p:nvSpPr>
          <p:cNvPr id="6" name="文本框 5"/>
          <p:cNvSpPr txBox="1"/>
          <p:nvPr/>
        </p:nvSpPr>
        <p:spPr>
          <a:xfrm>
            <a:off x="1874139" y="5645099"/>
            <a:ext cx="9362941" cy="800219"/>
          </a:xfrm>
          <a:prstGeom prst="rect">
            <a:avLst/>
          </a:prstGeom>
          <a:noFill/>
        </p:spPr>
        <p:txBody>
          <a:bodyPr wrap="square" rtlCol="0">
            <a:spAutoFit/>
          </a:bodyPr>
          <a:lstStyle/>
          <a:p>
            <a:r>
              <a:rPr lang="en-US" b="1" dirty="0">
                <a:solidFill>
                  <a:srgbClr val="C00000"/>
                </a:solidFill>
              </a:rPr>
              <a:t>Reference</a:t>
            </a:r>
            <a:r>
              <a:rPr lang="en-US" dirty="0"/>
              <a:t>: </a:t>
            </a:r>
            <a:r>
              <a:rPr lang="en-US" sz="1400" i="1" dirty="0" err="1"/>
              <a:t>Dalcher</a:t>
            </a:r>
            <a:r>
              <a:rPr lang="en-US" sz="1400" i="1" dirty="0"/>
              <a:t>, Darren, “Dynamic systems development : Towards continuity, growth and evolution”. Procs of 10th IEEE Int. Conf. and Workshop on the Engineering of Computer-Based Systems: ECBS 2003. ed. / S. Kawada. LOS ALAMITOS : IEEE COMPUTER SOC, 2003. p. 62-71</a:t>
            </a:r>
          </a:p>
        </p:txBody>
      </p:sp>
    </p:spTree>
    <p:extLst>
      <p:ext uri="{BB962C8B-B14F-4D97-AF65-F5344CB8AC3E}">
        <p14:creationId xmlns:p14="http://schemas.microsoft.com/office/powerpoint/2010/main" val="901618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Dynamic Programming </a:t>
            </a:r>
            <a:r>
              <a:rPr lang="en-US" altLang="zh-CN" b="1" dirty="0">
                <a:solidFill>
                  <a:srgbClr val="00B050"/>
                </a:solidFill>
                <a:effectLst>
                  <a:outerShdw blurRad="38100" dist="38100" dir="2700000" algn="tl">
                    <a:srgbClr val="000000">
                      <a:alpha val="43137"/>
                    </a:srgbClr>
                  </a:outerShdw>
                </a:effectLst>
                <a:latin typeface="Arial Narrow" panose="020B0606020202030204" pitchFamily="34" charset="0"/>
              </a:rPr>
              <a:t>as terminology </a:t>
            </a:r>
            <a:endParaRPr lang="zh-CN" altLang="en-US" b="1" dirty="0">
              <a:solidFill>
                <a:srgbClr val="00B050"/>
              </a:solidFill>
              <a:effectLst>
                <a:outerShdw blurRad="38100" dist="38100" dir="2700000" algn="tl">
                  <a:srgbClr val="000000">
                    <a:alpha val="43137"/>
                  </a:srgbClr>
                </a:outerShdw>
              </a:effectLst>
              <a:latin typeface="Arial Narrow" panose="020B0606020202030204" pitchFamily="34" charset="0"/>
            </a:endParaRPr>
          </a:p>
        </p:txBody>
      </p:sp>
      <p:sp>
        <p:nvSpPr>
          <p:cNvPr id="3" name="内容占位符 2"/>
          <p:cNvSpPr>
            <a:spLocks noGrp="1"/>
          </p:cNvSpPr>
          <p:nvPr>
            <p:ph idx="1"/>
          </p:nvPr>
        </p:nvSpPr>
        <p:spPr/>
        <p:txBody>
          <a:bodyPr/>
          <a:lstStyle/>
          <a:p>
            <a:r>
              <a:rPr lang="en-US" altLang="zh-CN" b="1" dirty="0">
                <a:solidFill>
                  <a:srgbClr val="C00000"/>
                </a:solidFill>
              </a:rPr>
              <a:t>Dynamic Programming </a:t>
            </a:r>
            <a:r>
              <a:rPr lang="en-US" altLang="zh-CN" dirty="0"/>
              <a:t>as terminology used in this lecture note refers to a kind of computer programming,  namely, the process of designing and building an  executable computer  system to accomplish a specific computing result or to perform a specific task. One must distinguish the term used in this lecture note from either the same term used in mathematics or  as an algorithm even in computer programming.</a:t>
            </a:r>
            <a:endParaRPr lang="zh-CN" altLang="en-US" dirty="0"/>
          </a:p>
        </p:txBody>
      </p:sp>
    </p:spTree>
    <p:extLst>
      <p:ext uri="{BB962C8B-B14F-4D97-AF65-F5344CB8AC3E}">
        <p14:creationId xmlns:p14="http://schemas.microsoft.com/office/powerpoint/2010/main" val="3320732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38100" dir="2700000" algn="tl">
                    <a:srgbClr val="000000">
                      <a:alpha val="43137"/>
                    </a:srgbClr>
                  </a:outerShdw>
                </a:effectLst>
                <a:latin typeface="Arial Narrow" panose="020B0606020202030204" pitchFamily="34" charset="0"/>
              </a:rPr>
              <a:t>Dynamic Programing</a:t>
            </a:r>
            <a:r>
              <a:rPr lang="en-US" altLang="zh-CN" b="1" dirty="0">
                <a:solidFill>
                  <a:srgbClr val="FF0000"/>
                </a:solidFill>
                <a:effectLst>
                  <a:outerShdw blurRad="38100" dist="38100" dir="2700000" algn="tl">
                    <a:srgbClr val="000000">
                      <a:alpha val="43137"/>
                    </a:srgbClr>
                  </a:outerShdw>
                </a:effectLst>
                <a:latin typeface="Arial Narrow" panose="020B0606020202030204" pitchFamily="34" charset="0"/>
              </a:rPr>
              <a:t> </a:t>
            </a:r>
            <a:r>
              <a:rPr lang="en-US" altLang="zh-CN" b="1" dirty="0">
                <a:solidFill>
                  <a:srgbClr val="00B050"/>
                </a:solidFill>
                <a:effectLst>
                  <a:outerShdw blurRad="38100" dist="38100" dir="2700000" algn="tl">
                    <a:srgbClr val="000000">
                      <a:alpha val="43137"/>
                    </a:srgbClr>
                  </a:outerShdw>
                </a:effectLst>
                <a:latin typeface="Arial Narrow" panose="020B0606020202030204" pitchFamily="34" charset="0"/>
              </a:rPr>
              <a:t>in Mathematics</a:t>
            </a:r>
            <a:endParaRPr lang="zh-CN" altLang="en-US" b="1" dirty="0">
              <a:solidFill>
                <a:srgbClr val="00B050"/>
              </a:solidFill>
              <a:effectLst>
                <a:outerShdw blurRad="38100" dist="38100" dir="2700000" algn="tl">
                  <a:srgbClr val="000000">
                    <a:alpha val="43137"/>
                  </a:srgbClr>
                </a:outerShdw>
              </a:effectLst>
              <a:latin typeface="Arial Narrow" panose="020B0606020202030204" pitchFamily="34" charset="0"/>
            </a:endParaRPr>
          </a:p>
        </p:txBody>
      </p:sp>
      <p:sp>
        <p:nvSpPr>
          <p:cNvPr id="3" name="内容占位符 2"/>
          <p:cNvSpPr>
            <a:spLocks noGrp="1"/>
          </p:cNvSpPr>
          <p:nvPr>
            <p:ph idx="1"/>
          </p:nvPr>
        </p:nvSpPr>
        <p:spPr>
          <a:xfrm>
            <a:off x="838200" y="1463950"/>
            <a:ext cx="10929080" cy="4946071"/>
          </a:xfrm>
        </p:spPr>
        <p:txBody>
          <a:bodyPr>
            <a:noAutofit/>
          </a:bodyPr>
          <a:lstStyle/>
          <a:p>
            <a:pPr marL="0" indent="0">
              <a:buNone/>
            </a:pPr>
            <a:r>
              <a:rPr lang="en-US" altLang="zh-CN" sz="3200" dirty="0"/>
              <a:t>In terms of mathematical optimization, dynamic programming usually refers to simplifying a decision by breaking it down into a sequence of decision steps over time[wiki]</a:t>
            </a:r>
          </a:p>
          <a:p>
            <a:pPr marL="0" indent="0">
              <a:buNone/>
            </a:pPr>
            <a:endParaRPr lang="en-US" altLang="zh-CN" sz="3200" dirty="0"/>
          </a:p>
          <a:p>
            <a:pPr marL="0" indent="0">
              <a:buNone/>
            </a:pPr>
            <a:r>
              <a:rPr lang="en-US" altLang="zh-CN" sz="3200" dirty="0"/>
              <a:t>                                                             </a:t>
            </a:r>
          </a:p>
          <a:p>
            <a:pPr marL="0" indent="0">
              <a:buNone/>
            </a:pPr>
            <a:endParaRPr lang="en-US" altLang="zh-CN" sz="3200" dirty="0"/>
          </a:p>
          <a:p>
            <a:pPr marL="0" indent="0">
              <a:buNone/>
            </a:pPr>
            <a:endParaRPr lang="en-US" altLang="zh-CN" sz="3200" dirty="0"/>
          </a:p>
        </p:txBody>
      </p:sp>
      <p:pic>
        <p:nvPicPr>
          <p:cNvPr id="1027" name="Picture 3" descr="https://upload.wikimedia.org/wikipedia/commons/thumb/0/03/Shortest_path_optimal_substructure.svg/200px-Shortest_path_optimal_substructure.sv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371" y="3286539"/>
            <a:ext cx="4374429" cy="234032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67456" y="2887682"/>
            <a:ext cx="6341727" cy="3539430"/>
          </a:xfrm>
          <a:prstGeom prst="rect">
            <a:avLst/>
          </a:prstGeom>
          <a:noFill/>
        </p:spPr>
        <p:txBody>
          <a:bodyPr wrap="square" rtlCol="0">
            <a:spAutoFit/>
          </a:bodyPr>
          <a:lstStyle/>
          <a:p>
            <a:r>
              <a:rPr lang="en-US" altLang="zh-CN" sz="2800" dirty="0"/>
              <a:t>For example, finding </a:t>
            </a:r>
            <a:r>
              <a:rPr lang="en-US" altLang="zh-CN" sz="2800" i="1" dirty="0">
                <a:solidFill>
                  <a:srgbClr val="C00000"/>
                </a:solidFill>
              </a:rPr>
              <a:t>the shortest path </a:t>
            </a:r>
            <a:r>
              <a:rPr lang="en-US" altLang="zh-CN" sz="2800" dirty="0"/>
              <a:t>in a graph using optimal substructure; a straight line indicates a single edge; a wavy line indicates a shortest path between the two vertices it connects (among other paths, not shown, sharing the same two vertices); the bold line is the overall shortest path from start to goal.</a:t>
            </a:r>
          </a:p>
        </p:txBody>
      </p:sp>
    </p:spTree>
    <p:extLst>
      <p:ext uri="{BB962C8B-B14F-4D97-AF65-F5344CB8AC3E}">
        <p14:creationId xmlns:p14="http://schemas.microsoft.com/office/powerpoint/2010/main" val="3549800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38100" dir="2700000" algn="tl">
                    <a:srgbClr val="000000">
                      <a:alpha val="43137"/>
                    </a:srgbClr>
                  </a:outerShdw>
                </a:effectLst>
                <a:latin typeface="Arial Narrow" panose="020B0606020202030204" pitchFamily="34" charset="0"/>
              </a:rPr>
              <a:t>Dynamic Programing </a:t>
            </a:r>
            <a:r>
              <a:rPr lang="en-US" altLang="zh-CN" b="1" dirty="0">
                <a:solidFill>
                  <a:srgbClr val="00B050"/>
                </a:solidFill>
                <a:effectLst>
                  <a:outerShdw blurRad="38100" dist="38100" dir="2700000" algn="tl">
                    <a:srgbClr val="000000">
                      <a:alpha val="43137"/>
                    </a:srgbClr>
                  </a:outerShdw>
                </a:effectLst>
                <a:latin typeface="Arial Narrow" panose="020B0606020202030204" pitchFamily="34" charset="0"/>
              </a:rPr>
              <a:t>as an Algorithm</a:t>
            </a:r>
            <a:endParaRPr lang="zh-CN" altLang="en-US" b="1" dirty="0">
              <a:solidFill>
                <a:srgbClr val="00B050"/>
              </a:solidFill>
              <a:latin typeface="Arial Narrow" panose="020B0606020202030204" pitchFamily="34" charset="0"/>
            </a:endParaRPr>
          </a:p>
        </p:txBody>
      </p:sp>
      <p:sp>
        <p:nvSpPr>
          <p:cNvPr id="8" name="内容占位符 7"/>
          <p:cNvSpPr>
            <a:spLocks noGrp="1"/>
          </p:cNvSpPr>
          <p:nvPr>
            <p:ph idx="1"/>
          </p:nvPr>
        </p:nvSpPr>
        <p:spPr/>
        <p:txBody>
          <a:bodyPr>
            <a:normAutofit fontScale="92500" lnSpcReduction="10000"/>
          </a:bodyPr>
          <a:lstStyle/>
          <a:p>
            <a:pPr>
              <a:buClr>
                <a:srgbClr val="C00000"/>
              </a:buClr>
              <a:buFont typeface="Wingdings" panose="05000000000000000000" pitchFamily="2" charset="2"/>
              <a:buChar char="l"/>
            </a:pPr>
            <a:r>
              <a:rPr lang="en-US" altLang="zh-CN" sz="3600" dirty="0"/>
              <a:t>Dynamic Programing is also refers to a kind of </a:t>
            </a:r>
            <a:r>
              <a:rPr lang="en-US" altLang="zh-CN" sz="3600" dirty="0">
                <a:solidFill>
                  <a:srgbClr val="C00000"/>
                </a:solidFill>
              </a:rPr>
              <a:t>algorithm in computer programming, </a:t>
            </a:r>
            <a:r>
              <a:rPr lang="en-US" altLang="zh-CN" sz="3600" dirty="0"/>
              <a:t>which was developed by Richard Bellman in the 1950s and has found applications in numerous fields, from </a:t>
            </a:r>
            <a:r>
              <a:rPr lang="en-US" altLang="zh-CN" sz="3600" dirty="0">
                <a:solidFill>
                  <a:srgbClr val="C00000"/>
                </a:solidFill>
              </a:rPr>
              <a:t>aerospace</a:t>
            </a:r>
            <a:r>
              <a:rPr lang="en-US" altLang="zh-CN" sz="3600" dirty="0"/>
              <a:t> engineering to </a:t>
            </a:r>
            <a:r>
              <a:rPr lang="en-US" altLang="zh-CN" sz="3600" dirty="0">
                <a:solidFill>
                  <a:srgbClr val="C00000"/>
                </a:solidFill>
              </a:rPr>
              <a:t>economics</a:t>
            </a:r>
            <a:r>
              <a:rPr lang="en-US" altLang="zh-CN" sz="3600" dirty="0"/>
              <a:t>.</a:t>
            </a:r>
          </a:p>
          <a:p>
            <a:pPr>
              <a:buClr>
                <a:srgbClr val="C00000"/>
              </a:buClr>
              <a:buFont typeface="Wingdings" panose="05000000000000000000" pitchFamily="2" charset="2"/>
              <a:buChar char="l"/>
            </a:pPr>
            <a:r>
              <a:rPr lang="en-US" altLang="zh-CN" sz="3600" dirty="0"/>
              <a:t>The algorithm is featured by simplifying a complicated problem by </a:t>
            </a:r>
            <a:r>
              <a:rPr lang="en-US" altLang="zh-CN" sz="3600" i="1" dirty="0">
                <a:solidFill>
                  <a:srgbClr val="002060"/>
                </a:solidFill>
              </a:rPr>
              <a:t>breaking it down into simpler sub-problems in a </a:t>
            </a:r>
            <a:r>
              <a:rPr lang="en-US" altLang="zh-CN" sz="3600" i="1" dirty="0">
                <a:solidFill>
                  <a:srgbClr val="C00000"/>
                </a:solidFill>
              </a:rPr>
              <a:t>recursive</a:t>
            </a:r>
            <a:r>
              <a:rPr lang="en-US" altLang="zh-CN" sz="3600" i="1" dirty="0">
                <a:solidFill>
                  <a:srgbClr val="002060"/>
                </a:solidFill>
              </a:rPr>
              <a:t> manner. </a:t>
            </a:r>
          </a:p>
          <a:p>
            <a:pPr>
              <a:buClr>
                <a:srgbClr val="C00000"/>
              </a:buClr>
              <a:buFont typeface="Wingdings" panose="05000000000000000000" pitchFamily="2" charset="2"/>
              <a:buChar char="l"/>
            </a:pPr>
            <a:endParaRPr lang="en-US" altLang="zh-CN" dirty="0"/>
          </a:p>
          <a:p>
            <a:pPr>
              <a:buClr>
                <a:srgbClr val="C00000"/>
              </a:buClr>
              <a:buFont typeface="Wingdings" panose="05000000000000000000" pitchFamily="2" charset="2"/>
              <a:buChar char="p"/>
            </a:pPr>
            <a:r>
              <a:rPr lang="en-US" altLang="zh-CN" sz="1800" dirty="0" err="1">
                <a:solidFill>
                  <a:srgbClr val="0070C0"/>
                </a:solidFill>
              </a:rPr>
              <a:t>Cormen</a:t>
            </a:r>
            <a:r>
              <a:rPr lang="en-US" altLang="zh-CN" sz="1800" dirty="0">
                <a:solidFill>
                  <a:srgbClr val="0070C0"/>
                </a:solidFill>
              </a:rPr>
              <a:t>, T. H.; </a:t>
            </a:r>
            <a:r>
              <a:rPr lang="en-US" altLang="zh-CN" sz="1800" dirty="0" err="1">
                <a:solidFill>
                  <a:srgbClr val="0070C0"/>
                </a:solidFill>
              </a:rPr>
              <a:t>Leiserson</a:t>
            </a:r>
            <a:r>
              <a:rPr lang="en-US" altLang="zh-CN" sz="1800" dirty="0">
                <a:solidFill>
                  <a:srgbClr val="0070C0"/>
                </a:solidFill>
              </a:rPr>
              <a:t>, C. E.; </a:t>
            </a:r>
            <a:r>
              <a:rPr lang="en-US" altLang="zh-CN" sz="1800" dirty="0" err="1">
                <a:solidFill>
                  <a:srgbClr val="0070C0"/>
                </a:solidFill>
              </a:rPr>
              <a:t>Rivest</a:t>
            </a:r>
            <a:r>
              <a:rPr lang="en-US" altLang="zh-CN" sz="1800" dirty="0">
                <a:solidFill>
                  <a:srgbClr val="0070C0"/>
                </a:solidFill>
              </a:rPr>
              <a:t>, R. L.; Stein, C. (2001), Introduction to Algorithms (2nd ed.), MIT Press &amp; McGraw–Hill, ISBN 0-262-03293-7 . pp. 344.</a:t>
            </a:r>
          </a:p>
          <a:p>
            <a:pPr>
              <a:buClr>
                <a:srgbClr val="C00000"/>
              </a:buClr>
              <a:buFont typeface="Wingdings" panose="05000000000000000000" pitchFamily="2" charset="2"/>
              <a:buChar char="l"/>
            </a:pPr>
            <a:endParaRPr lang="en-US" altLang="zh-CN" dirty="0">
              <a:solidFill>
                <a:srgbClr val="FF0000"/>
              </a:solidFill>
            </a:endParaRPr>
          </a:p>
          <a:p>
            <a:pPr>
              <a:buClr>
                <a:srgbClr val="C00000"/>
              </a:buCl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447679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552E-7693-C0DF-919C-2F8967F8014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latin typeface="Arial Narrow" panose="020B0606020202030204" pitchFamily="34" charset="0"/>
              </a:rPr>
              <a:t>Dynamic Programming  as </a:t>
            </a:r>
            <a:r>
              <a:rPr lang="en-US" b="1" dirty="0">
                <a:solidFill>
                  <a:srgbClr val="00B050"/>
                </a:solidFill>
                <a:effectLst>
                  <a:outerShdw blurRad="38100" dist="38100" dir="2700000" algn="tl">
                    <a:srgbClr val="000000">
                      <a:alpha val="43137"/>
                    </a:srgbClr>
                  </a:outerShdw>
                </a:effectLst>
                <a:latin typeface="Arial Narrow" panose="020B0606020202030204" pitchFamily="34" charset="0"/>
              </a:rPr>
              <a:t>a language feature</a:t>
            </a:r>
            <a:endParaRPr lang="LID4096" b="1" dirty="0">
              <a:solidFill>
                <a:srgbClr val="00B05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ED43EFA7-23AA-BA5E-DE80-D0BC6E772F2E}"/>
              </a:ext>
            </a:extLst>
          </p:cNvPr>
          <p:cNvSpPr>
            <a:spLocks noGrp="1"/>
          </p:cNvSpPr>
          <p:nvPr>
            <p:ph idx="1"/>
          </p:nvPr>
        </p:nvSpPr>
        <p:spPr/>
        <p:txBody>
          <a:bodyPr/>
          <a:lstStyle/>
          <a:p>
            <a:endParaRPr lang="LID4096" dirty="0"/>
          </a:p>
        </p:txBody>
      </p:sp>
    </p:spTree>
    <p:extLst>
      <p:ext uri="{BB962C8B-B14F-4D97-AF65-F5344CB8AC3E}">
        <p14:creationId xmlns:p14="http://schemas.microsoft.com/office/powerpoint/2010/main" val="345681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effectLst>
                  <a:outerShdw blurRad="38100" dist="38100" dir="2700000" algn="tl">
                    <a:srgbClr val="000000">
                      <a:alpha val="43137"/>
                    </a:srgbClr>
                  </a:outerShdw>
                </a:effectLst>
              </a:rPr>
              <a:t>The Development of Dynamic Programing</a:t>
            </a:r>
            <a:endParaRPr lang="zh-CN" altLang="en-US"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825625"/>
            <a:ext cx="10515600" cy="4589030"/>
          </a:xfrm>
          <a:ln>
            <a:solidFill>
              <a:schemeClr val="bg1">
                <a:lumMod val="85000"/>
              </a:schemeClr>
            </a:solidFill>
          </a:ln>
        </p:spPr>
        <p:txBody>
          <a:bodyPr>
            <a:noAutofit/>
          </a:bodyPr>
          <a:lstStyle/>
          <a:p>
            <a:r>
              <a:rPr lang="en-US" altLang="zh-CN" sz="2400" b="1" dirty="0">
                <a:solidFill>
                  <a:srgbClr val="C00000"/>
                </a:solidFill>
              </a:rPr>
              <a:t>1989 - </a:t>
            </a:r>
            <a:r>
              <a:rPr lang="en-US" altLang="zh-CN" sz="2400" b="1" dirty="0">
                <a:solidFill>
                  <a:srgbClr val="002060"/>
                </a:solidFill>
              </a:rPr>
              <a:t>H LI, Z Dong &amp; Y Wei</a:t>
            </a:r>
            <a:r>
              <a:rPr lang="en-US" altLang="zh-CN" sz="2400" b="1" i="1" dirty="0">
                <a:solidFill>
                  <a:srgbClr val="002060"/>
                </a:solidFill>
              </a:rPr>
              <a:t>, </a:t>
            </a:r>
            <a:r>
              <a:rPr lang="en-US" altLang="zh-CN" sz="2400" dirty="0">
                <a:solidFill>
                  <a:schemeClr val="tx1">
                    <a:lumMod val="95000"/>
                    <a:lumOff val="5000"/>
                  </a:schemeClr>
                </a:solidFill>
                <a:latin typeface="+mj-lt"/>
                <a:cs typeface="Times New Roman" panose="02020603050405020304" pitchFamily="18" charset="0"/>
              </a:rPr>
              <a:t>“Taking the dynamically featured processes (rather than programs) as the software components so that to improve software development and maintenance  via the dynamic reusability of the processes.” [1]</a:t>
            </a:r>
          </a:p>
          <a:p>
            <a:r>
              <a:rPr lang="en-US" altLang="zh-CN" sz="2400" b="1" dirty="0">
                <a:solidFill>
                  <a:srgbClr val="C00000"/>
                </a:solidFill>
              </a:rPr>
              <a:t>1996 - </a:t>
            </a:r>
            <a:r>
              <a:rPr lang="de-DE" altLang="zh-CN" sz="2400" b="1" dirty="0">
                <a:solidFill>
                  <a:srgbClr val="002060"/>
                </a:solidFill>
              </a:rPr>
              <a:t>WR Schulte, YV Natis (</a:t>
            </a:r>
            <a:r>
              <a:rPr lang="en-US" altLang="zh-CN" sz="2400" b="1" dirty="0">
                <a:solidFill>
                  <a:srgbClr val="002060"/>
                </a:solidFill>
              </a:rPr>
              <a:t>Gartner), </a:t>
            </a:r>
            <a:r>
              <a:rPr lang="en-US" altLang="zh-CN" sz="2400" dirty="0">
                <a:solidFill>
                  <a:schemeClr val="tx1">
                    <a:lumMod val="95000"/>
                    <a:lumOff val="5000"/>
                  </a:schemeClr>
                </a:solidFill>
                <a:latin typeface="+mj-lt"/>
                <a:cs typeface="Times New Roman" panose="02020603050405020304" pitchFamily="18" charset="0"/>
              </a:rPr>
              <a:t>“A service-oriented architecture is a style of multitier computing that helps organizations share logic and data among multiple applications and usage modes …“[2]</a:t>
            </a:r>
          </a:p>
          <a:p>
            <a:r>
              <a:rPr lang="en-US" altLang="zh-CN" sz="2400" b="1" dirty="0">
                <a:solidFill>
                  <a:srgbClr val="C00000"/>
                </a:solidFill>
              </a:rPr>
              <a:t>2014 - </a:t>
            </a:r>
            <a:r>
              <a:rPr lang="en-US" altLang="zh-CN" sz="2400" b="1" dirty="0">
                <a:solidFill>
                  <a:srgbClr val="002060"/>
                </a:solidFill>
              </a:rPr>
              <a:t>M Fowler &amp; J Lewis. </a:t>
            </a:r>
            <a:r>
              <a:rPr lang="en-US" altLang="zh-CN" sz="2400" dirty="0">
                <a:solidFill>
                  <a:schemeClr val="tx1">
                    <a:lumMod val="95000"/>
                    <a:lumOff val="5000"/>
                  </a:schemeClr>
                </a:solidFill>
                <a:latin typeface="SketchFlow Print" panose="02000000000000000000" pitchFamily="2" charset="0"/>
                <a:cs typeface="Times New Roman" panose="02020603050405020304" pitchFamily="18" charset="0"/>
              </a:rPr>
              <a:t>”</a:t>
            </a:r>
            <a:r>
              <a:rPr lang="en-US" altLang="zh-CN" sz="2400" dirty="0">
                <a:solidFill>
                  <a:schemeClr val="tx1">
                    <a:lumMod val="95000"/>
                    <a:lumOff val="5000"/>
                  </a:schemeClr>
                </a:solidFill>
                <a:latin typeface="+mj-lt"/>
                <a:cs typeface="Times New Roman" panose="02020603050405020304" pitchFamily="18" charset="0"/>
              </a:rPr>
              <a:t>Defining microservices as </a:t>
            </a:r>
            <a:r>
              <a:rPr lang="en-US" altLang="zh-CN" sz="2400" i="1" dirty="0">
                <a:solidFill>
                  <a:srgbClr val="002060"/>
                </a:solidFill>
                <a:latin typeface="Arial Narrow" panose="020B0606020202030204" pitchFamily="34" charset="0"/>
                <a:cs typeface="Times New Roman" panose="02020603050405020304" pitchFamily="18" charset="0"/>
              </a:rPr>
              <a:t>small services </a:t>
            </a:r>
            <a:r>
              <a:rPr lang="en-US" altLang="zh-CN" sz="2400" dirty="0">
                <a:solidFill>
                  <a:schemeClr val="tx1">
                    <a:lumMod val="95000"/>
                    <a:lumOff val="5000"/>
                  </a:schemeClr>
                </a:solidFill>
                <a:latin typeface="+mj-lt"/>
                <a:cs typeface="Times New Roman" panose="02020603050405020304" pitchFamily="18" charset="0"/>
              </a:rPr>
              <a:t>composed of a single application with its own </a:t>
            </a:r>
            <a:r>
              <a:rPr lang="en-US" altLang="zh-CN" sz="2400" b="1" i="1" dirty="0">
                <a:solidFill>
                  <a:srgbClr val="002060"/>
                </a:solidFill>
                <a:latin typeface="+mj-lt"/>
                <a:cs typeface="Times New Roman" panose="02020603050405020304" pitchFamily="18" charset="0"/>
              </a:rPr>
              <a:t>processes</a:t>
            </a:r>
            <a:r>
              <a:rPr lang="en-US" altLang="zh-CN" sz="2400" dirty="0">
                <a:solidFill>
                  <a:schemeClr val="tx1">
                    <a:lumMod val="95000"/>
                    <a:lumOff val="5000"/>
                  </a:schemeClr>
                </a:solidFill>
                <a:latin typeface="+mj-lt"/>
                <a:cs typeface="Times New Roman" panose="02020603050405020304" pitchFamily="18" charset="0"/>
              </a:rPr>
              <a:t> and lightweight processing, …” [3]</a:t>
            </a:r>
            <a:endParaRPr lang="en-US" altLang="zh-CN" sz="1200" dirty="0">
              <a:solidFill>
                <a:schemeClr val="tx1">
                  <a:lumMod val="95000"/>
                  <a:lumOff val="5000"/>
                </a:schemeClr>
              </a:solidFill>
              <a:latin typeface="SketchFlow Print" panose="02000000000000000000" pitchFamily="2" charset="0"/>
              <a:cs typeface="Times New Roman" panose="02020603050405020304" pitchFamily="18" charset="0"/>
            </a:endParaRPr>
          </a:p>
          <a:p>
            <a:pPr marL="342900" indent="-342900">
              <a:spcBef>
                <a:spcPts val="1200"/>
              </a:spcBef>
              <a:buClr>
                <a:srgbClr val="C00000"/>
              </a:buClr>
              <a:buFont typeface="+mj-lt"/>
              <a:buAutoNum type="arabicPeriod"/>
            </a:pP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Haikuan Li, Zhanqiu Dong and Yuanrui Wei, “</a:t>
            </a:r>
            <a:r>
              <a:rPr lang="en-US" altLang="zh-CN" sz="1800" dirty="0">
                <a:solidFill>
                  <a:srgbClr val="002060"/>
                </a:solidFill>
                <a:latin typeface="SketchFlow Print" panose="02000000000000000000" pitchFamily="2" charset="0"/>
                <a:cs typeface="Times New Roman" panose="02020603050405020304" pitchFamily="18" charset="0"/>
              </a:rPr>
              <a:t>Dynamic Programming</a:t>
            </a: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 Computer Engineering Design, 1989-2 </a:t>
            </a:r>
          </a:p>
          <a:p>
            <a:pPr marL="342900" indent="-342900">
              <a:buClr>
                <a:srgbClr val="C00000"/>
              </a:buClr>
              <a:buFont typeface="+mj-lt"/>
              <a:buAutoNum type="arabicPeriod"/>
            </a:pPr>
            <a:r>
              <a:rPr lang="de-DE" altLang="zh-CN" sz="1800" dirty="0">
                <a:solidFill>
                  <a:schemeClr val="tx1">
                    <a:lumMod val="95000"/>
                    <a:lumOff val="5000"/>
                  </a:schemeClr>
                </a:solidFill>
                <a:latin typeface="SketchFlow Print" panose="02000000000000000000" pitchFamily="2" charset="0"/>
                <a:cs typeface="Times New Roman" panose="02020603050405020304" pitchFamily="18" charset="0"/>
              </a:rPr>
              <a:t>W. Roy Schulte, Yefim V. Natis, </a:t>
            </a: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Gartner, </a:t>
            </a:r>
            <a:r>
              <a:rPr lang="en-US" altLang="zh-CN" sz="1800" dirty="0">
                <a:solidFill>
                  <a:srgbClr val="002060"/>
                </a:solidFill>
                <a:latin typeface="SketchFlow Print" panose="02000000000000000000" pitchFamily="2" charset="0"/>
                <a:cs typeface="Times New Roman" panose="02020603050405020304" pitchFamily="18" charset="0"/>
              </a:rPr>
              <a:t>"Service Oriented” Architectures</a:t>
            </a: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  Gartner,  SPA-00-7425SPA-401-068SPA-401-070SPA-401-167SPA-ARCH-259SPA-200-126, 12 April 1996</a:t>
            </a:r>
          </a:p>
          <a:p>
            <a:pPr marL="342900" indent="-342900">
              <a:buClr>
                <a:srgbClr val="C00000"/>
              </a:buClr>
              <a:buFont typeface="+mj-lt"/>
              <a:buAutoNum type="arabicPeriod"/>
            </a:pP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Martin Fowler &amp; </a:t>
            </a:r>
            <a:r>
              <a:rPr lang="en-US" altLang="zh-CN" sz="1800" dirty="0" err="1">
                <a:solidFill>
                  <a:schemeClr val="tx1">
                    <a:lumMod val="95000"/>
                    <a:lumOff val="5000"/>
                  </a:schemeClr>
                </a:solidFill>
                <a:latin typeface="SketchFlow Print" panose="02000000000000000000" pitchFamily="2" charset="0"/>
                <a:cs typeface="Times New Roman" panose="02020603050405020304" pitchFamily="18" charset="0"/>
              </a:rPr>
              <a:t>Jimes</a:t>
            </a: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 Lewis, “</a:t>
            </a:r>
            <a:r>
              <a:rPr lang="en-US" altLang="zh-CN" sz="1800" dirty="0">
                <a:solidFill>
                  <a:srgbClr val="002060"/>
                </a:solidFill>
                <a:latin typeface="SketchFlow Print" panose="02000000000000000000" pitchFamily="2" charset="0"/>
                <a:cs typeface="Times New Roman" panose="02020603050405020304" pitchFamily="18" charset="0"/>
              </a:rPr>
              <a:t>Microservices”</a:t>
            </a:r>
            <a:r>
              <a:rPr lang="en-US" altLang="zh-CN" sz="1800" dirty="0">
                <a:solidFill>
                  <a:schemeClr val="tx1">
                    <a:lumMod val="95000"/>
                    <a:lumOff val="5000"/>
                  </a:schemeClr>
                </a:solidFill>
                <a:latin typeface="SketchFlow Print" panose="02000000000000000000" pitchFamily="2" charset="0"/>
                <a:cs typeface="Times New Roman" panose="02020603050405020304" pitchFamily="18" charset="0"/>
              </a:rPr>
              <a:t> , Martin Fowler. 25 March 2014, www.martinfowler.com</a:t>
            </a:r>
            <a:endParaRPr lang="zh-CN" altLang="en-US" sz="1800" dirty="0">
              <a:solidFill>
                <a:schemeClr val="tx1">
                  <a:lumMod val="95000"/>
                  <a:lumOff val="5000"/>
                </a:schemeClr>
              </a:solidFill>
              <a:latin typeface="SketchFlow Prin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461337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5" name="圆角矩形 34"/>
          <p:cNvSpPr/>
          <p:nvPr/>
        </p:nvSpPr>
        <p:spPr>
          <a:xfrm>
            <a:off x="3191367" y="1601731"/>
            <a:ext cx="7400433" cy="3103535"/>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pic>
        <p:nvPicPr>
          <p:cNvPr id="8" name="Picture 7">
            <a:extLst>
              <a:ext uri="{FF2B5EF4-FFF2-40B4-BE49-F238E27FC236}">
                <a16:creationId xmlns:a16="http://schemas.microsoft.com/office/drawing/2014/main" id="{2B0E44A3-DAB0-B7A4-AEBE-09461170C14A}"/>
              </a:ext>
            </a:extLst>
          </p:cNvPr>
          <p:cNvPicPr>
            <a:picLocks noChangeAspect="1"/>
          </p:cNvPicPr>
          <p:nvPr/>
        </p:nvPicPr>
        <p:blipFill>
          <a:blip r:embed="rId4"/>
          <a:stretch>
            <a:fillRect/>
          </a:stretch>
        </p:blipFill>
        <p:spPr>
          <a:xfrm>
            <a:off x="3063547" y="1627571"/>
            <a:ext cx="6394634" cy="4204531"/>
          </a:xfrm>
          <a:prstGeom prst="rect">
            <a:avLst/>
          </a:prstGeom>
        </p:spPr>
      </p:pic>
    </p:spTree>
    <p:extLst>
      <p:ext uri="{BB962C8B-B14F-4D97-AF65-F5344CB8AC3E}">
        <p14:creationId xmlns:p14="http://schemas.microsoft.com/office/powerpoint/2010/main" val="3413724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605428"/>
            <a:ext cx="10050088" cy="691342"/>
          </a:xfrm>
        </p:spPr>
        <p:txBody>
          <a:bodyPr>
            <a:noAutofit/>
          </a:bodyPr>
          <a:lstStyle/>
          <a:p>
            <a:pPr>
              <a:lnSpc>
                <a:spcPct val="100000"/>
              </a:lnSpc>
              <a:spcBef>
                <a:spcPts val="0"/>
              </a:spcBef>
            </a:pPr>
            <a:r>
              <a:rPr lang="en-US" altLang="zh-CN" sz="4000" b="1" spc="-300" dirty="0">
                <a:solidFill>
                  <a:srgbClr val="C00000"/>
                </a:solidFill>
                <a:effectLst>
                  <a:outerShdw blurRad="38100" dist="38100" dir="2700000" algn="tl">
                    <a:srgbClr val="000000">
                      <a:alpha val="43137"/>
                    </a:srgbClr>
                  </a:outerShdw>
                </a:effectLst>
                <a:latin typeface="Arial" panose="020B0604020202020204" pitchFamily="34" charset="0"/>
                <a:ea typeface="LiSu" panose="02010509060101010101" pitchFamily="49" charset="-122"/>
                <a:cs typeface="Arial" panose="020B0604020202020204" pitchFamily="34" charset="0"/>
              </a:rPr>
              <a:t>Dynamic Software Programming </a:t>
            </a:r>
            <a:br>
              <a:rPr lang="en-US" altLang="zh-CN" sz="60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r>
              <a:rPr lang="zh-CN" altLang="en-US" sz="3600" b="1" dirty="0">
                <a:effectLst>
                  <a:outerShdw blurRad="38100" dist="38100" dir="2700000" algn="tl">
                    <a:srgbClr val="000000">
                      <a:alpha val="43137"/>
                    </a:srgbClr>
                  </a:outerShdw>
                </a:effectLst>
                <a:latin typeface="LiSu" panose="02010509060101010101" pitchFamily="49" charset="-122"/>
                <a:ea typeface="LiSu" panose="02010509060101010101" pitchFamily="49" charset="-122"/>
              </a:rPr>
              <a:t>动态程序设计</a:t>
            </a:r>
            <a:endParaRPr lang="en-US" altLang="zh-CN" sz="1400" dirty="0"/>
          </a:p>
        </p:txBody>
      </p:sp>
      <p:sp>
        <p:nvSpPr>
          <p:cNvPr id="4" name="内容占位符 3"/>
          <p:cNvSpPr>
            <a:spLocks noGrp="1"/>
          </p:cNvSpPr>
          <p:nvPr>
            <p:ph idx="1"/>
          </p:nvPr>
        </p:nvSpPr>
        <p:spPr>
          <a:xfrm>
            <a:off x="838200" y="1496292"/>
            <a:ext cx="10896600" cy="4970232"/>
          </a:xfrm>
        </p:spPr>
        <p:txBody>
          <a:bodyPr>
            <a:normAutofit/>
          </a:bodyPr>
          <a:lstStyle/>
          <a:p>
            <a:pPr>
              <a:lnSpc>
                <a:spcPts val="2600"/>
              </a:lnSpc>
              <a:buFont typeface="Wingdings" panose="05000000000000000000" pitchFamily="2" charset="2"/>
              <a:buChar char="q"/>
            </a:pPr>
            <a:endParaRPr lang="en-US" altLang="zh-CN" b="1" dirty="0">
              <a:solidFill>
                <a:srgbClr val="C00000"/>
              </a:solidFill>
              <a:effectLst>
                <a:outerShdw blurRad="38100" dist="38100" dir="2700000" algn="tl">
                  <a:srgbClr val="000000">
                    <a:alpha val="43137"/>
                  </a:srgbClr>
                </a:outerShdw>
              </a:effectLst>
              <a:latin typeface="Cooper Black" panose="0208090404030B020404" pitchFamily="18" charset="0"/>
              <a:ea typeface="FangSong" panose="02010609060101010101" pitchFamily="49" charset="-122"/>
            </a:endParaRPr>
          </a:p>
          <a:p>
            <a:pPr>
              <a:lnSpc>
                <a:spcPts val="2600"/>
              </a:lnSpc>
              <a:buFont typeface="Wingdings" panose="05000000000000000000" pitchFamily="2" charset="2"/>
              <a:buChar char="q"/>
            </a:pPr>
            <a:r>
              <a:rPr lang="zh-CN" altLang="en-US" sz="2400" b="1" dirty="0">
                <a:solidFill>
                  <a:srgbClr val="C00000"/>
                </a:solidFill>
                <a:effectLst>
                  <a:outerShdw blurRad="38100" dist="38100" dir="2700000" algn="tl">
                    <a:srgbClr val="000000">
                      <a:alpha val="43137"/>
                    </a:srgbClr>
                  </a:outerShdw>
                </a:effectLst>
                <a:latin typeface="Cooper Black" panose="0208090404030B020404" pitchFamily="18" charset="0"/>
                <a:ea typeface="FangSong" panose="02010609060101010101" pitchFamily="49" charset="-122"/>
              </a:rPr>
              <a:t>动态程序设计 </a:t>
            </a:r>
            <a:r>
              <a:rPr lang="zh-CN" altLang="en-US" sz="2400" b="1" dirty="0">
                <a:effectLst>
                  <a:outerShdw blurRad="38100" dist="38100" dir="2700000" algn="tl">
                    <a:srgbClr val="000000">
                      <a:alpha val="43137"/>
                    </a:srgbClr>
                  </a:outerShdw>
                </a:effectLst>
                <a:latin typeface="Cooper Black" panose="0208090404030B020404" pitchFamily="18" charset="0"/>
                <a:ea typeface="FangSong" panose="02010609060101010101" pitchFamily="49" charset="-122"/>
              </a:rPr>
              <a:t>是以进程为软件成分</a:t>
            </a:r>
            <a:r>
              <a:rPr lang="en-US" altLang="zh-CN" sz="2400" b="1" dirty="0">
                <a:effectLst>
                  <a:outerShdw blurRad="38100" dist="38100" dir="2700000" algn="tl">
                    <a:srgbClr val="000000">
                      <a:alpha val="43137"/>
                    </a:srgbClr>
                  </a:outerShdw>
                </a:effectLst>
                <a:latin typeface="Times New Roman" panose="02020603050405020304" pitchFamily="18" charset="0"/>
                <a:ea typeface="FangSong" panose="02010609060101010101" pitchFamily="49" charset="-122"/>
                <a:cs typeface="Times New Roman" panose="02020603050405020304" pitchFamily="18" charset="0"/>
              </a:rPr>
              <a:t>(components)</a:t>
            </a:r>
            <a:r>
              <a:rPr lang="zh-CN" altLang="en-US" sz="2400" b="1" dirty="0">
                <a:effectLst>
                  <a:outerShdw blurRad="38100" dist="38100" dir="2700000" algn="tl">
                    <a:srgbClr val="000000">
                      <a:alpha val="43137"/>
                    </a:srgbClr>
                  </a:outerShdw>
                </a:effectLst>
                <a:latin typeface="Cooper Black" panose="0208090404030B020404" pitchFamily="18" charset="0"/>
                <a:ea typeface="FangSong" panose="02010609060101010101" pitchFamily="49" charset="-122"/>
              </a:rPr>
              <a:t>的程序设计</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nSpc>
                <a:spcPts val="3000"/>
              </a:lnSpc>
              <a:spcBef>
                <a:spcPts val="1800"/>
              </a:spcBef>
              <a:buFont typeface="Wingdings" panose="05000000000000000000" pitchFamily="2" charset="2"/>
              <a:buChar char="q"/>
            </a:pPr>
            <a:r>
              <a:rPr lang="en-US" altLang="zh-CN" b="1" dirty="0">
                <a:solidFill>
                  <a:srgbClr val="C00000"/>
                </a:solidFill>
                <a:latin typeface="Arial" panose="020B0604020202020204" pitchFamily="34" charset="0"/>
                <a:ea typeface="FangSong" panose="02010609060101010101" pitchFamily="49" charset="-122"/>
                <a:cs typeface="Arial" panose="020B0604020202020204" pitchFamily="34" charset="0"/>
              </a:rPr>
              <a:t>Dynamic programming </a:t>
            </a:r>
            <a:r>
              <a:rPr lang="en-US" altLang="zh-CN" dirty="0">
                <a:solidFill>
                  <a:srgbClr val="0070C0"/>
                </a:solidFill>
                <a:latin typeface="Arial" panose="020B0604020202020204" pitchFamily="34" charset="0"/>
                <a:ea typeface="FangSong" panose="02010609060101010101" pitchFamily="49" charset="-122"/>
                <a:cs typeface="Arial" panose="020B0604020202020204" pitchFamily="34" charset="0"/>
              </a:rPr>
              <a:t>is a software design strategy that considers processes as software components</a:t>
            </a:r>
            <a:r>
              <a:rPr lang="en-US" altLang="zh-CN" sz="2900" dirty="0">
                <a:solidFill>
                  <a:srgbClr val="0070C0"/>
                </a:solidFill>
                <a:latin typeface="Arial" panose="020B0604020202020204" pitchFamily="34" charset="0"/>
                <a:ea typeface="FangSong" panose="02010609060101010101" pitchFamily="49" charset="-122"/>
                <a:cs typeface="Arial" panose="020B0604020202020204" pitchFamily="34" charset="0"/>
              </a:rPr>
              <a:t>. </a:t>
            </a:r>
          </a:p>
          <a:p>
            <a:pPr lvl="1">
              <a:lnSpc>
                <a:spcPts val="3000"/>
              </a:lnSpc>
              <a:spcBef>
                <a:spcPts val="1800"/>
              </a:spcBef>
              <a:buFont typeface="Wingdings" panose="05000000000000000000" pitchFamily="2" charset="2"/>
              <a:buChar char="Ø"/>
            </a:pPr>
            <a:r>
              <a:rPr lang="en-US" altLang="zh-CN" dirty="0">
                <a:solidFill>
                  <a:srgbClr val="0070C0"/>
                </a:solidFill>
                <a:latin typeface="Arial" panose="020B0604020202020204" pitchFamily="34" charset="0"/>
                <a:ea typeface="FangSong" panose="02010609060101010101" pitchFamily="49" charset="-122"/>
                <a:cs typeface="Arial" panose="020B0604020202020204" pitchFamily="34" charset="0"/>
              </a:rPr>
              <a:t>It involves designing programs that can adapt and change dynamically in response to changes in the environment. </a:t>
            </a:r>
          </a:p>
          <a:p>
            <a:pPr lvl="1">
              <a:lnSpc>
                <a:spcPts val="3000"/>
              </a:lnSpc>
              <a:spcBef>
                <a:spcPts val="1800"/>
              </a:spcBef>
              <a:buFont typeface="Wingdings" panose="05000000000000000000" pitchFamily="2" charset="2"/>
              <a:buChar char="Ø"/>
            </a:pPr>
            <a:r>
              <a:rPr lang="en-US" altLang="zh-CN" dirty="0">
                <a:solidFill>
                  <a:srgbClr val="0070C0"/>
                </a:solidFill>
                <a:latin typeface="Arial" panose="020B0604020202020204" pitchFamily="34" charset="0"/>
                <a:ea typeface="FangSong" panose="02010609060101010101" pitchFamily="49" charset="-122"/>
                <a:cs typeface="Arial" panose="020B0604020202020204" pitchFamily="34" charset="0"/>
              </a:rPr>
              <a:t>This approach is well-suited for environments that are constantly evolving and requires software that can keep up with these changes.</a:t>
            </a:r>
          </a:p>
          <a:p>
            <a:pPr>
              <a:lnSpc>
                <a:spcPts val="2600"/>
              </a:lnSpc>
              <a:spcBef>
                <a:spcPts val="1800"/>
              </a:spcBef>
              <a:buFont typeface="Wingdings" panose="05000000000000000000" pitchFamily="2" charset="2"/>
              <a:buChar char="v"/>
            </a:pPr>
            <a:r>
              <a:rPr lang="zh-CN" altLang="en-US" sz="2000" b="1" dirty="0"/>
              <a:t>李海宽 董占球 魏源瑞 </a:t>
            </a:r>
            <a:r>
              <a:rPr lang="en-US" altLang="zh-CN" sz="2000" b="1" dirty="0"/>
              <a:t>“</a:t>
            </a:r>
            <a:r>
              <a:rPr lang="zh-CN" altLang="en-US" sz="2000" b="1" dirty="0"/>
              <a:t>动态程序设计”</a:t>
            </a:r>
            <a:r>
              <a:rPr lang="en-US" altLang="zh-CN" sz="2000" b="1" dirty="0"/>
              <a:t>《</a:t>
            </a:r>
            <a:r>
              <a:rPr lang="zh-CN" altLang="en-US" sz="2000" b="1" dirty="0"/>
              <a:t>计算机工程设计</a:t>
            </a:r>
            <a:r>
              <a:rPr lang="en-US" altLang="zh-CN" sz="2000" b="1" dirty="0"/>
              <a:t>&gt;, 1989-2</a:t>
            </a:r>
            <a:endParaRPr lang="en-US" altLang="zh-CN" sz="2000" dirty="0">
              <a:solidFill>
                <a:srgbClr val="0070C0"/>
              </a:solidFill>
              <a:latin typeface="Arial" panose="020B0604020202020204" pitchFamily="34" charset="0"/>
              <a:ea typeface="FangSong"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7881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927E-2790-101B-1AC4-0EBCB7B8EED4}"/>
              </a:ext>
            </a:extLst>
          </p:cNvPr>
          <p:cNvSpPr>
            <a:spLocks noGrp="1"/>
          </p:cNvSpPr>
          <p:nvPr>
            <p:ph type="title"/>
          </p:nvPr>
        </p:nvSpPr>
        <p:spPr>
          <a:xfrm>
            <a:off x="838200" y="463738"/>
            <a:ext cx="10515600" cy="764427"/>
          </a:xfrm>
        </p:spPr>
        <p:txBody>
          <a:bodyPr>
            <a:normAutofit/>
          </a:bodyPr>
          <a:lstStyle/>
          <a:p>
            <a:r>
              <a:rPr lang="en-US" altLang="zh-CN" sz="4000" b="1" dirty="0">
                <a:solidFill>
                  <a:schemeClr val="accent2">
                    <a:lumMod val="50000"/>
                  </a:schemeClr>
                </a:solidFill>
                <a:effectLst>
                  <a:outerShdw blurRad="38100" dist="38100" dir="2700000" algn="tl">
                    <a:srgbClr val="000000">
                      <a:alpha val="43137"/>
                    </a:srgbClr>
                  </a:outerShdw>
                </a:effectLst>
              </a:rPr>
              <a:t>Q&amp;A:</a:t>
            </a:r>
            <a:r>
              <a:rPr lang="zh-CN" altLang="en-US" sz="4000" b="1" dirty="0">
                <a:solidFill>
                  <a:schemeClr val="accent2">
                    <a:lumMod val="50000"/>
                  </a:schemeClr>
                </a:solidFill>
                <a:effectLst>
                  <a:outerShdw blurRad="38100" dist="38100" dir="2700000" algn="tl">
                    <a:srgbClr val="000000">
                      <a:alpha val="43137"/>
                    </a:srgbClr>
                  </a:outerShdw>
                </a:effectLst>
              </a:rPr>
              <a:t> </a:t>
            </a:r>
            <a:r>
              <a:rPr lang="en-US" sz="4000" b="1" dirty="0">
                <a:solidFill>
                  <a:srgbClr val="002060"/>
                </a:solidFill>
                <a:latin typeface="Arial" panose="020B0604020202020204" pitchFamily="34" charset="0"/>
                <a:cs typeface="Arial" panose="020B0604020202020204" pitchFamily="34" charset="0"/>
              </a:rPr>
              <a:t>Dynamic </a:t>
            </a:r>
            <a:r>
              <a:rPr lang="en-US" altLang="zh-CN" sz="4000" b="1" dirty="0">
                <a:solidFill>
                  <a:srgbClr val="002060"/>
                </a:solidFill>
                <a:latin typeface="Arial" panose="020B0604020202020204" pitchFamily="34" charset="0"/>
                <a:cs typeface="Arial" panose="020B0604020202020204" pitchFamily="34" charset="0"/>
              </a:rPr>
              <a:t>Software </a:t>
            </a:r>
            <a:r>
              <a:rPr lang="en-US" sz="4000" b="1" dirty="0">
                <a:solidFill>
                  <a:srgbClr val="002060"/>
                </a:solidFill>
                <a:latin typeface="Arial" panose="020B0604020202020204" pitchFamily="34" charset="0"/>
                <a:cs typeface="Arial" panose="020B0604020202020204" pitchFamily="34" charset="0"/>
              </a:rPr>
              <a:t>Programming</a:t>
            </a:r>
            <a:endParaRPr lang="LID4096" sz="40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F469CA9-C686-EC47-E5C9-76DB7D7B0601}"/>
              </a:ext>
            </a:extLst>
          </p:cNvPr>
          <p:cNvSpPr>
            <a:spLocks noGrp="1"/>
          </p:cNvSpPr>
          <p:nvPr>
            <p:ph idx="1"/>
          </p:nvPr>
        </p:nvSpPr>
        <p:spPr>
          <a:xfrm>
            <a:off x="905434" y="1290918"/>
            <a:ext cx="10448365" cy="5103344"/>
          </a:xfr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pPr marL="514350" indent="-514350">
              <a:buFont typeface="+mj-lt"/>
              <a:buAutoNum type="arabicPeriod"/>
            </a:pPr>
            <a:endParaRPr lang="en-US" sz="400" dirty="0"/>
          </a:p>
          <a:p>
            <a:pPr marL="514350" indent="-514350">
              <a:buFont typeface="+mj-lt"/>
              <a:buAutoNum type="arabicPeriod"/>
            </a:pPr>
            <a:r>
              <a:rPr lang="en-US" sz="2400" dirty="0"/>
              <a:t>What is </a:t>
            </a:r>
            <a:r>
              <a:rPr lang="en-US" sz="2400" b="1" i="1" dirty="0">
                <a:solidFill>
                  <a:srgbClr val="002060"/>
                </a:solidFill>
              </a:rPr>
              <a:t>dynamic </a:t>
            </a:r>
            <a:r>
              <a:rPr lang="en-US" altLang="zh-CN" sz="2400" b="1" i="1" dirty="0">
                <a:solidFill>
                  <a:srgbClr val="002060"/>
                </a:solidFill>
              </a:rPr>
              <a:t>Computer </a:t>
            </a:r>
            <a:r>
              <a:rPr lang="en-US" sz="2400" b="1" i="1" dirty="0">
                <a:solidFill>
                  <a:srgbClr val="002060"/>
                </a:solidFill>
              </a:rPr>
              <a:t>Programming</a:t>
            </a:r>
            <a:r>
              <a:rPr lang="en-US" sz="2400" dirty="0"/>
              <a:t>?</a:t>
            </a:r>
          </a:p>
          <a:p>
            <a:pPr marL="514350" indent="-514350">
              <a:buFont typeface="+mj-lt"/>
              <a:buAutoNum type="arabicPeriod"/>
            </a:pPr>
            <a:r>
              <a:rPr lang="en-US" sz="2400" dirty="0"/>
              <a:t>What is </a:t>
            </a:r>
            <a:r>
              <a:rPr lang="en-US" sz="2400" b="1" i="1" dirty="0">
                <a:solidFill>
                  <a:srgbClr val="002060"/>
                </a:solidFill>
              </a:rPr>
              <a:t>static </a:t>
            </a:r>
            <a:r>
              <a:rPr lang="en-US" altLang="zh-CN" sz="2400" b="1" i="1" dirty="0">
                <a:solidFill>
                  <a:srgbClr val="002060"/>
                </a:solidFill>
              </a:rPr>
              <a:t>Computer </a:t>
            </a:r>
            <a:r>
              <a:rPr lang="en-US" sz="2400" b="1" i="1" dirty="0">
                <a:solidFill>
                  <a:srgbClr val="002060"/>
                </a:solidFill>
              </a:rPr>
              <a:t>programming</a:t>
            </a:r>
            <a:r>
              <a:rPr lang="en-US" sz="2400" dirty="0"/>
              <a:t>?</a:t>
            </a:r>
          </a:p>
          <a:p>
            <a:pPr marL="514350" indent="-514350">
              <a:buFont typeface="+mj-lt"/>
              <a:buAutoNum type="arabicPeriod"/>
            </a:pPr>
            <a:r>
              <a:rPr lang="en-US" sz="2400" dirty="0"/>
              <a:t>What is the </a:t>
            </a:r>
            <a:r>
              <a:rPr lang="en-US" sz="2400" b="1" i="1" dirty="0">
                <a:solidFill>
                  <a:srgbClr val="002060"/>
                </a:solidFill>
              </a:rPr>
              <a:t>difference</a:t>
            </a:r>
            <a:r>
              <a:rPr lang="en-US" sz="2400" dirty="0"/>
              <a:t> between dynamic </a:t>
            </a:r>
            <a:r>
              <a:rPr lang="en-US" altLang="zh-CN" sz="2400" dirty="0"/>
              <a:t>computer </a:t>
            </a:r>
            <a:r>
              <a:rPr lang="en-US" sz="2400" dirty="0"/>
              <a:t>programming in this lecture and that of in mathematics?</a:t>
            </a:r>
          </a:p>
          <a:p>
            <a:pPr marL="514350" indent="-514350">
              <a:buFont typeface="+mj-lt"/>
              <a:buAutoNum type="arabicPeriod"/>
            </a:pPr>
            <a:r>
              <a:rPr lang="en-US" sz="2400" dirty="0"/>
              <a:t>Is Dynamic programming a very </a:t>
            </a:r>
            <a:r>
              <a:rPr lang="en-US" sz="2400" b="1" i="1" dirty="0">
                <a:solidFill>
                  <a:srgbClr val="002060"/>
                </a:solidFill>
              </a:rPr>
              <a:t>high-level programming</a:t>
            </a:r>
            <a:r>
              <a:rPr lang="en-US" sz="2400" dirty="0"/>
              <a:t>?</a:t>
            </a:r>
          </a:p>
          <a:p>
            <a:pPr marL="514350" indent="-514350">
              <a:buFont typeface="+mj-lt"/>
              <a:buAutoNum type="arabicPeriod"/>
            </a:pPr>
            <a:r>
              <a:rPr lang="en-US" sz="2400" dirty="0"/>
              <a:t>What is the </a:t>
            </a:r>
            <a:r>
              <a:rPr lang="en-US" sz="2400" b="1" i="1" dirty="0">
                <a:solidFill>
                  <a:srgbClr val="002060"/>
                </a:solidFill>
              </a:rPr>
              <a:t>difference</a:t>
            </a:r>
            <a:r>
              <a:rPr lang="en-US" sz="2400" dirty="0"/>
              <a:t> between dynamic </a:t>
            </a:r>
            <a:r>
              <a:rPr lang="en-US" altLang="zh-CN" sz="2400" dirty="0"/>
              <a:t>computer </a:t>
            </a:r>
            <a:r>
              <a:rPr lang="en-US" sz="2400" dirty="0"/>
              <a:t>programming and static </a:t>
            </a:r>
            <a:r>
              <a:rPr lang="en-US" altLang="zh-CN" sz="2400" dirty="0"/>
              <a:t>computer </a:t>
            </a:r>
            <a:r>
              <a:rPr lang="en-US" sz="2400" dirty="0"/>
              <a:t>programming?</a:t>
            </a:r>
          </a:p>
          <a:p>
            <a:pPr marL="514350" indent="-514350">
              <a:buFont typeface="+mj-lt"/>
              <a:buAutoNum type="arabicPeriod"/>
            </a:pPr>
            <a:r>
              <a:rPr lang="en-US" sz="2400" dirty="0"/>
              <a:t>What </a:t>
            </a:r>
            <a:r>
              <a:rPr lang="en-US" altLang="zh-CN" sz="2400" dirty="0"/>
              <a:t>are</a:t>
            </a:r>
            <a:r>
              <a:rPr lang="en-US" sz="2400" dirty="0"/>
              <a:t> the </a:t>
            </a:r>
            <a:r>
              <a:rPr lang="en-US" sz="2400" b="1" i="1" dirty="0"/>
              <a:t>active</a:t>
            </a:r>
            <a:r>
              <a:rPr lang="en-US" sz="2400" dirty="0"/>
              <a:t> </a:t>
            </a:r>
            <a:r>
              <a:rPr lang="en-US" sz="2400" b="1" i="1" dirty="0">
                <a:solidFill>
                  <a:srgbClr val="002060"/>
                </a:solidFill>
              </a:rPr>
              <a:t>components</a:t>
            </a:r>
            <a:r>
              <a:rPr lang="en-US" sz="2400" dirty="0"/>
              <a:t> for dynamic </a:t>
            </a:r>
            <a:r>
              <a:rPr lang="en-US" altLang="zh-CN" sz="2400" dirty="0"/>
              <a:t>computer </a:t>
            </a:r>
            <a:r>
              <a:rPr lang="en-US" sz="2400" dirty="0"/>
              <a:t>programming as defined in this lecture.</a:t>
            </a:r>
          </a:p>
          <a:p>
            <a:pPr marL="514350" indent="-514350">
              <a:buFont typeface="+mj-lt"/>
              <a:buAutoNum type="arabicPeriod"/>
            </a:pPr>
            <a:r>
              <a:rPr lang="en-US" sz="2400" dirty="0"/>
              <a:t>Wat is </a:t>
            </a:r>
            <a:r>
              <a:rPr lang="en-US" sz="2400" b="1" i="1" dirty="0">
                <a:solidFill>
                  <a:srgbClr val="002060"/>
                </a:solidFill>
              </a:rPr>
              <a:t>dynamic architecture</a:t>
            </a:r>
            <a:r>
              <a:rPr lang="en-US" sz="2400" dirty="0"/>
              <a:t>?</a:t>
            </a:r>
          </a:p>
          <a:p>
            <a:pPr marL="514350" indent="-514350">
              <a:buFont typeface="+mj-lt"/>
              <a:buAutoNum type="arabicPeriod"/>
            </a:pPr>
            <a:r>
              <a:rPr lang="en-US" sz="2400" dirty="0"/>
              <a:t>What a </a:t>
            </a:r>
            <a:r>
              <a:rPr lang="en-US" sz="2400" b="1" dirty="0">
                <a:solidFill>
                  <a:srgbClr val="002060"/>
                </a:solidFill>
              </a:rPr>
              <a:t>formula</a:t>
            </a:r>
            <a:r>
              <a:rPr lang="en-US" sz="2400" dirty="0"/>
              <a:t> </a:t>
            </a:r>
            <a:r>
              <a:rPr lang="en-US" altLang="zh-CN" sz="2400" dirty="0"/>
              <a:t>is </a:t>
            </a:r>
            <a:r>
              <a:rPr lang="en-US" sz="2400" dirty="0"/>
              <a:t>in this lecture to describe dynamic computer programming?</a:t>
            </a:r>
          </a:p>
          <a:p>
            <a:pPr marL="514350" indent="-514350">
              <a:buFont typeface="+mj-lt"/>
              <a:buAutoNum type="arabicPeriod"/>
            </a:pPr>
            <a:r>
              <a:rPr lang="en-US" sz="2400" dirty="0"/>
              <a:t>What are the 8 </a:t>
            </a:r>
            <a:r>
              <a:rPr lang="en-US" sz="2400" b="1" i="1" dirty="0">
                <a:solidFill>
                  <a:srgbClr val="002060"/>
                </a:solidFill>
              </a:rPr>
              <a:t>properties</a:t>
            </a:r>
            <a:r>
              <a:rPr lang="en-US" sz="2400" dirty="0"/>
              <a:t> of dynamic computer programming?</a:t>
            </a:r>
          </a:p>
          <a:p>
            <a:pPr marL="514350" indent="-514350">
              <a:buFont typeface="+mj-lt"/>
              <a:buAutoNum type="arabicPeriod"/>
            </a:pPr>
            <a:endParaRPr lang="en-US" sz="2400" dirty="0"/>
          </a:p>
          <a:p>
            <a:pPr marL="514350" indent="-514350">
              <a:buFont typeface="+mj-lt"/>
              <a:buAutoNum type="arabicPeriod"/>
            </a:pPr>
            <a:endParaRPr lang="en-US" dirty="0"/>
          </a:p>
        </p:txBody>
      </p:sp>
    </p:spTree>
    <p:extLst>
      <p:ext uri="{BB962C8B-B14F-4D97-AF65-F5344CB8AC3E}">
        <p14:creationId xmlns:p14="http://schemas.microsoft.com/office/powerpoint/2010/main" val="1855857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54" y="380115"/>
            <a:ext cx="11353802" cy="699177"/>
          </a:xfrm>
        </p:spPr>
        <p:txBody>
          <a:bodyPr/>
          <a:lstStyle/>
          <a:p>
            <a:r>
              <a:rPr lang="en-US" altLang="zh-CN" b="1" dirty="0">
                <a:solidFill>
                  <a:srgbClr val="C00000"/>
                </a:solidFill>
                <a:latin typeface="Arial Narrow" panose="020B0606020202030204" pitchFamily="34" charset="0"/>
              </a:rPr>
              <a:t> The History of </a:t>
            </a:r>
            <a:r>
              <a:rPr lang="en-US" altLang="zh-CN" b="1" dirty="0">
                <a:latin typeface="Arial Narrow" panose="020B0606020202030204" pitchFamily="34" charset="0"/>
              </a:rPr>
              <a:t>Dynamic Programming</a:t>
            </a:r>
            <a:endParaRPr lang="zh-CN" altLang="en-US" b="1" dirty="0">
              <a:latin typeface="Arial Narrow" panose="020B0606020202030204" pitchFamily="34" charset="0"/>
            </a:endParaRPr>
          </a:p>
        </p:txBody>
      </p:sp>
      <p:sp>
        <p:nvSpPr>
          <p:cNvPr id="3" name="内容占位符 2"/>
          <p:cNvSpPr>
            <a:spLocks noGrp="1"/>
          </p:cNvSpPr>
          <p:nvPr>
            <p:ph idx="1"/>
          </p:nvPr>
        </p:nvSpPr>
        <p:spPr>
          <a:xfrm>
            <a:off x="533454" y="1364105"/>
            <a:ext cx="11132015" cy="5141626"/>
          </a:xfrm>
          <a:solidFill>
            <a:schemeClr val="bg1">
              <a:lumMod val="95000"/>
            </a:schemeClr>
          </a:solidFill>
          <a:ln>
            <a:noFill/>
          </a:ln>
        </p:spPr>
        <p:txBody>
          <a:bodyPr>
            <a:normAutofit fontScale="70000" lnSpcReduction="20000"/>
          </a:bodyPr>
          <a:lstStyle/>
          <a:p>
            <a:pPr marL="0" indent="0">
              <a:lnSpc>
                <a:spcPct val="110000"/>
              </a:lnSpc>
              <a:buNone/>
            </a:pPr>
            <a:r>
              <a:rPr lang="en-US" altLang="zh-CN" sz="3300" b="1" dirty="0">
                <a:solidFill>
                  <a:srgbClr val="FF0000"/>
                </a:solidFill>
                <a:effectLst>
                  <a:outerShdw blurRad="38100" dist="38100" dir="2700000" algn="tl">
                    <a:srgbClr val="000000">
                      <a:alpha val="43137"/>
                    </a:srgbClr>
                  </a:outerShdw>
                </a:effectLst>
              </a:rPr>
              <a:t>Dynamic Programming </a:t>
            </a:r>
            <a:r>
              <a:rPr lang="en-US" altLang="zh-CN" sz="3300" dirty="0"/>
              <a:t>as a concept for software development was originated from a paper in 1989 as part of a research project on AI. We consider  an </a:t>
            </a:r>
            <a:r>
              <a:rPr lang="en-US" altLang="zh-CN" sz="3300" b="1" i="1" dirty="0">
                <a:solidFill>
                  <a:srgbClr val="C00000"/>
                </a:solidFill>
              </a:rPr>
              <a:t>intelligent system </a:t>
            </a:r>
            <a:r>
              <a:rPr lang="en-US" altLang="zh-CN" sz="3300" dirty="0"/>
              <a:t>as a set of active components (</a:t>
            </a:r>
            <a:r>
              <a:rPr lang="en-US" altLang="zh-CN" sz="3300" b="1" i="1" dirty="0">
                <a:solidFill>
                  <a:srgbClr val="C00000"/>
                </a:solidFill>
              </a:rPr>
              <a:t>processes</a:t>
            </a:r>
            <a:r>
              <a:rPr lang="en-US" altLang="zh-CN" sz="3300" dirty="0"/>
              <a:t>) and the relationships between.</a:t>
            </a:r>
          </a:p>
          <a:p>
            <a:pPr marL="0" indent="0">
              <a:buNone/>
            </a:pPr>
            <a:endParaRPr lang="en-US" altLang="zh-CN" dirty="0"/>
          </a:p>
          <a:p>
            <a:pPr marL="0" indent="0">
              <a:buNone/>
            </a:pPr>
            <a:endParaRPr lang="en-US" altLang="zh-CN" sz="3400" dirty="0"/>
          </a:p>
          <a:p>
            <a:pPr marL="0" indent="0">
              <a:buNone/>
            </a:pPr>
            <a:endParaRPr lang="en-US" altLang="zh-CN" sz="3400" dirty="0"/>
          </a:p>
          <a:p>
            <a:pPr marL="0" indent="0">
              <a:lnSpc>
                <a:spcPct val="110000"/>
              </a:lnSpc>
              <a:buNone/>
            </a:pPr>
            <a:r>
              <a:rPr lang="en-US" altLang="zh-CN" sz="3400" b="1" dirty="0">
                <a:solidFill>
                  <a:srgbClr val="002060"/>
                </a:solidFill>
                <a:effectLst>
                  <a:outerShdw blurRad="38100" dist="38100" dir="2700000" algn="tl">
                    <a:srgbClr val="000000">
                      <a:alpha val="43137"/>
                    </a:srgbClr>
                  </a:outerShdw>
                </a:effectLst>
              </a:rPr>
              <a:t>Background:</a:t>
            </a:r>
            <a:r>
              <a:rPr lang="en-US" altLang="zh-CN" sz="3400" dirty="0"/>
              <a:t> In computer science, </a:t>
            </a:r>
            <a:r>
              <a:rPr lang="en-US" altLang="zh-CN" sz="3400" b="1" i="1" dirty="0">
                <a:solidFill>
                  <a:srgbClr val="C00000"/>
                </a:solidFill>
                <a:latin typeface="Arial Narrow" panose="020B0606020202030204" pitchFamily="34" charset="0"/>
              </a:rPr>
              <a:t>communicating sequential processes (CSP)</a:t>
            </a:r>
            <a:r>
              <a:rPr lang="en-US" altLang="zh-CN" sz="3400" b="1" i="1" dirty="0">
                <a:solidFill>
                  <a:srgbClr val="C00000"/>
                </a:solidFill>
              </a:rPr>
              <a:t> </a:t>
            </a:r>
            <a:r>
              <a:rPr lang="en-US" altLang="zh-CN" sz="3400" dirty="0"/>
              <a:t>is a </a:t>
            </a:r>
            <a:r>
              <a:rPr lang="en-US" altLang="zh-CN" sz="3400" b="1" i="1" u="sng" dirty="0">
                <a:solidFill>
                  <a:srgbClr val="0070C0"/>
                </a:solidFill>
                <a:effectLst>
                  <a:outerShdw blurRad="38100" dist="38100" dir="2700000" algn="tl">
                    <a:srgbClr val="000000">
                      <a:alpha val="43137"/>
                    </a:srgbClr>
                  </a:outerShdw>
                </a:effectLst>
              </a:rPr>
              <a:t>formal language </a:t>
            </a:r>
            <a:r>
              <a:rPr lang="en-US" altLang="zh-CN" sz="3400" dirty="0"/>
              <a:t>for describing patterns of interaction in </a:t>
            </a:r>
            <a:r>
              <a:rPr lang="en-US" altLang="zh-CN" sz="3400" b="1" i="1" dirty="0">
                <a:solidFill>
                  <a:srgbClr val="C00000"/>
                </a:solidFill>
                <a:latin typeface="Arial Narrow" panose="020B0606020202030204" pitchFamily="34" charset="0"/>
              </a:rPr>
              <a:t>concurrent systems</a:t>
            </a:r>
            <a:r>
              <a:rPr lang="en-US" altLang="zh-CN" sz="3400" dirty="0"/>
              <a:t>. It is a member of the family of mathematical theories of concurrency known as </a:t>
            </a:r>
            <a:r>
              <a:rPr lang="en-US" altLang="zh-CN" sz="3400" b="1" dirty="0">
                <a:solidFill>
                  <a:srgbClr val="C00000"/>
                </a:solidFill>
              </a:rPr>
              <a:t>process algebras</a:t>
            </a:r>
            <a:r>
              <a:rPr lang="en-US" altLang="zh-CN" sz="3400" b="1" dirty="0"/>
              <a:t> </a:t>
            </a:r>
            <a:r>
              <a:rPr lang="en-US" altLang="zh-CN" sz="2600" b="1" dirty="0">
                <a:solidFill>
                  <a:srgbClr val="002060"/>
                </a:solidFill>
              </a:rPr>
              <a:t>(</a:t>
            </a:r>
            <a:r>
              <a:rPr lang="zh-CN" altLang="en-US" sz="2600" b="1" dirty="0">
                <a:solidFill>
                  <a:srgbClr val="002060"/>
                </a:solidFill>
              </a:rPr>
              <a:t>进程代数）</a:t>
            </a:r>
            <a:r>
              <a:rPr lang="en-US" altLang="zh-CN" sz="3400" dirty="0"/>
              <a:t>, or process calculi</a:t>
            </a:r>
            <a:r>
              <a:rPr lang="zh-CN" altLang="en-US" sz="2600" b="1" dirty="0">
                <a:solidFill>
                  <a:srgbClr val="002060"/>
                </a:solidFill>
              </a:rPr>
              <a:t>（进程演算）</a:t>
            </a:r>
            <a:r>
              <a:rPr lang="en-US" altLang="zh-CN" sz="3400" dirty="0"/>
              <a:t>, based on message passing via channels</a:t>
            </a:r>
            <a:r>
              <a:rPr lang="en-US" altLang="zh-CN" sz="3400" dirty="0">
                <a:solidFill>
                  <a:srgbClr val="FF0000"/>
                </a:solidFill>
              </a:rPr>
              <a:t>†</a:t>
            </a:r>
            <a:r>
              <a:rPr lang="zh-CN" altLang="en-US" sz="3400" dirty="0"/>
              <a:t>，</a:t>
            </a:r>
            <a:r>
              <a:rPr lang="en-US" altLang="zh-CN" sz="3400" dirty="0"/>
              <a:t>namely a diverse family of related approaches for formally </a:t>
            </a:r>
            <a:r>
              <a:rPr lang="en-US" altLang="zh-CN" sz="3400" b="1" dirty="0">
                <a:solidFill>
                  <a:srgbClr val="C00000"/>
                </a:solidFill>
              </a:rPr>
              <a:t>modelling concurrent systems</a:t>
            </a:r>
            <a:r>
              <a:rPr lang="en-US" altLang="zh-CN" sz="3400" dirty="0"/>
              <a:t>.</a:t>
            </a:r>
            <a:endParaRPr lang="en-US" altLang="zh-CN" sz="4000" dirty="0"/>
          </a:p>
          <a:p>
            <a:pPr marL="0" indent="0">
              <a:lnSpc>
                <a:spcPct val="110000"/>
              </a:lnSpc>
              <a:buNone/>
            </a:pPr>
            <a:endParaRPr lang="en-US" altLang="zh-CN" sz="1900" dirty="0"/>
          </a:p>
          <a:p>
            <a:pPr>
              <a:buFont typeface="Calibri" panose="020F0502020204030204" pitchFamily="34" charset="0"/>
              <a:buChar char="†"/>
            </a:pPr>
            <a:r>
              <a:rPr lang="en-US" altLang="zh-CN" sz="3100" dirty="0">
                <a:solidFill>
                  <a:srgbClr val="FF0000"/>
                </a:solidFill>
              </a:rPr>
              <a:t> </a:t>
            </a:r>
            <a:r>
              <a:rPr lang="en-US" altLang="zh-CN" sz="2900" dirty="0">
                <a:solidFill>
                  <a:srgbClr val="002060"/>
                </a:solidFill>
                <a:latin typeface="Arial Narrow" panose="020B0606020202030204" pitchFamily="34" charset="0"/>
              </a:rPr>
              <a:t>Hoare, C. A. R. (1978). "Communicating sequential processes". Communications of the ACM. 21 (8): 666–677. </a:t>
            </a:r>
          </a:p>
        </p:txBody>
      </p:sp>
      <p:sp>
        <p:nvSpPr>
          <p:cNvPr id="6" name="矩形 5"/>
          <p:cNvSpPr/>
          <p:nvPr/>
        </p:nvSpPr>
        <p:spPr>
          <a:xfrm>
            <a:off x="643495" y="2639968"/>
            <a:ext cx="10731087" cy="807769"/>
          </a:xfrm>
          <a:prstGeom prst="rect">
            <a:avLst/>
          </a:prstGeom>
          <a:solidFill>
            <a:srgbClr val="FAD45D"/>
          </a:solidFill>
          <a:ln>
            <a:solidFill>
              <a:srgbClr val="FABE0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outerShdw blurRad="38100" dist="38100" dir="2700000" algn="tl">
                    <a:srgbClr val="000000">
                      <a:alpha val="43137"/>
                    </a:srgbClr>
                  </a:outerShdw>
                </a:effectLst>
                <a:latin typeface="Arial Narrow" panose="020B0606020202030204" pitchFamily="34" charset="0"/>
              </a:rPr>
              <a:t>Software System ::=  </a:t>
            </a:r>
            <a:r>
              <a:rPr lang="en-US" altLang="zh-CN" sz="2800" b="1" dirty="0">
                <a:solidFill>
                  <a:schemeClr val="tx1"/>
                </a:solidFill>
                <a:effectLst>
                  <a:outerShdw blurRad="38100" dist="38100" dir="2700000" algn="tl">
                    <a:srgbClr val="000000">
                      <a:alpha val="43137"/>
                    </a:srgbClr>
                  </a:outerShdw>
                </a:effectLst>
                <a:latin typeface="Arial Narrow" panose="020B0606020202030204" pitchFamily="34" charset="0"/>
              </a:rPr>
              <a:t>A set of processes and the relationship between them.</a:t>
            </a:r>
            <a:endParaRPr lang="en-US" sz="2000" b="1"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205275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5506"/>
            <a:ext cx="12192000" cy="6857999"/>
          </a:xfrm>
          <a:prstGeom prst="rect">
            <a:avLst/>
          </a:prstGeom>
        </p:spPr>
      </p:pic>
      <p:sp>
        <p:nvSpPr>
          <p:cNvPr id="2" name="标题 1"/>
          <p:cNvSpPr>
            <a:spLocks noGrp="1"/>
          </p:cNvSpPr>
          <p:nvPr>
            <p:ph type="ctrTitle"/>
          </p:nvPr>
        </p:nvSpPr>
        <p:spPr>
          <a:xfrm>
            <a:off x="986792" y="724573"/>
            <a:ext cx="10529455" cy="268892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nSpc>
                <a:spcPts val="5700"/>
              </a:lnSpc>
            </a:pPr>
            <a:br>
              <a:rPr lang="en-US" altLang="zh-CN" sz="5400" b="1" spc="-150"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br>
            <a:br>
              <a:rPr lang="en-US" altLang="zh-CN" sz="5400" b="1" spc="-150"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br>
            <a:r>
              <a:rPr lang="zh-CN" altLang="en-US" sz="5400" b="1" spc="-150" dirty="0">
                <a:solidFill>
                  <a:srgbClr val="FFC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基于动态程序设计的智能系统开发</a:t>
            </a:r>
            <a:br>
              <a:rPr lang="en-US" altLang="zh-CN" sz="5400" b="1" spc="-150" dirty="0">
                <a:solidFill>
                  <a:srgbClr val="FFC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br>
            <a:r>
              <a:rPr lang="en-US" altLang="zh-CN" sz="4400" b="1" spc="-15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Intelligent System Development with </a:t>
            </a:r>
            <a:r>
              <a:rPr lang="en-US" altLang="zh-CN" sz="4000" b="1" spc="-15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Dynamic Programming </a:t>
            </a:r>
            <a:endParaRPr lang="en-US" sz="4000" b="1" i="1" spc="-15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869054" y="4001710"/>
            <a:ext cx="5656008" cy="855103"/>
          </a:xfrm>
        </p:spPr>
        <p:txBody>
          <a:bodyPr>
            <a:noAutofit/>
          </a:bodyPr>
          <a:lstStyle/>
          <a:p>
            <a:pPr>
              <a:spcBef>
                <a:spcPts val="0"/>
              </a:spcBef>
            </a:pPr>
            <a:r>
              <a:rPr lang="en-US" altLang="zh-CN" sz="2400" b="1" dirty="0">
                <a:solidFill>
                  <a:srgbClr val="FF0000"/>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spcBef>
                <a:spcPts val="0"/>
              </a:spcBef>
            </a:pPr>
            <a:r>
              <a:rPr lang="en-US" altLang="zh-CN" sz="2400" b="1" dirty="0">
                <a:solidFill>
                  <a:srgbClr val="FF0000"/>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 Netherlands</a:t>
            </a:r>
          </a:p>
          <a:p>
            <a:pPr>
              <a:spcBef>
                <a:spcPts val="0"/>
              </a:spcBef>
            </a:pPr>
            <a:endParaRPr lang="en-US" altLang="zh-CN" sz="2400" b="1" dirty="0">
              <a:solidFill>
                <a:srgbClr val="FF0000"/>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71054" y="5839102"/>
            <a:ext cx="11720946" cy="804742"/>
          </a:xfrm>
          <a:prstGeom prst="rect">
            <a:avLst/>
          </a:prstGeom>
        </p:spPr>
      </p:pic>
    </p:spTree>
    <p:extLst>
      <p:ext uri="{BB962C8B-B14F-4D97-AF65-F5344CB8AC3E}">
        <p14:creationId xmlns:p14="http://schemas.microsoft.com/office/powerpoint/2010/main" val="3711968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effectLst>
                  <a:outerShdw blurRad="38100" dist="38100" dir="2700000" algn="tl">
                    <a:srgbClr val="000000">
                      <a:alpha val="43137"/>
                    </a:srgbClr>
                  </a:outerShdw>
                </a:effectLst>
              </a:rPr>
              <a:t>Intelligent System </a:t>
            </a:r>
            <a:endParaRPr lang="zh-CN" altLang="en-US" b="1" dirty="0">
              <a:effectLst>
                <a:outerShdw blurRad="38100" dist="38100" dir="2700000" algn="tl">
                  <a:srgbClr val="000000">
                    <a:alpha val="43137"/>
                  </a:srgbClr>
                </a:outerShdw>
              </a:effectLst>
            </a:endParaRPr>
          </a:p>
        </p:txBody>
      </p:sp>
      <p:sp>
        <p:nvSpPr>
          <p:cNvPr id="4" name="内容占位符 3"/>
          <p:cNvSpPr>
            <a:spLocks noGrp="1"/>
          </p:cNvSpPr>
          <p:nvPr>
            <p:ph idx="1"/>
          </p:nvPr>
        </p:nvSpPr>
        <p:spPr>
          <a:xfrm>
            <a:off x="838200" y="1562582"/>
            <a:ext cx="10515600" cy="5123031"/>
          </a:xfrm>
          <a:ln>
            <a:solidFill>
              <a:srgbClr val="C00000"/>
            </a:solidFill>
          </a:ln>
        </p:spPr>
        <p:txBody>
          <a:bodyPr>
            <a:normAutofit fontScale="92500" lnSpcReduction="10000"/>
          </a:bodyPr>
          <a:lstStyle/>
          <a:p>
            <a:pPr marL="0" indent="0">
              <a:buClr>
                <a:srgbClr val="C00000"/>
              </a:buClr>
              <a:buNone/>
            </a:pPr>
            <a:r>
              <a:rPr lang="en-US" altLang="zh-CN" sz="900" dirty="0"/>
              <a:t> </a:t>
            </a:r>
          </a:p>
          <a:p>
            <a:pPr>
              <a:buClr>
                <a:srgbClr val="C00000"/>
              </a:buClr>
              <a:buFont typeface="Wingdings" panose="05000000000000000000" pitchFamily="2" charset="2"/>
              <a:buChar char="p"/>
            </a:pPr>
            <a:r>
              <a:rPr lang="en-US" altLang="zh-CN" b="1" dirty="0">
                <a:solidFill>
                  <a:srgbClr val="002060"/>
                </a:solidFill>
              </a:rPr>
              <a:t> Intelligent system </a:t>
            </a:r>
            <a:r>
              <a:rPr lang="en-US" altLang="zh-CN" b="1" dirty="0">
                <a:solidFill>
                  <a:srgbClr val="FF0000"/>
                </a:solidFill>
              </a:rPr>
              <a:t>as an advanced machine</a:t>
            </a:r>
            <a:r>
              <a:rPr lang="en-US" altLang="zh-CN" b="1" dirty="0">
                <a:solidFill>
                  <a:srgbClr val="C00000"/>
                </a:solidFill>
              </a:rPr>
              <a:t> </a:t>
            </a:r>
            <a:r>
              <a:rPr lang="en-US" altLang="zh-CN" dirty="0"/>
              <a:t>that </a:t>
            </a:r>
            <a:r>
              <a:rPr lang="en-US" altLang="zh-CN" b="1" dirty="0">
                <a:solidFill>
                  <a:srgbClr val="002060"/>
                </a:solidFill>
              </a:rPr>
              <a:t>perceive</a:t>
            </a:r>
            <a:r>
              <a:rPr lang="en-US" altLang="zh-CN" dirty="0"/>
              <a:t> and </a:t>
            </a:r>
            <a:r>
              <a:rPr lang="en-US" altLang="zh-CN" dirty="0">
                <a:solidFill>
                  <a:srgbClr val="002060"/>
                </a:solidFill>
              </a:rPr>
              <a:t>respond </a:t>
            </a:r>
            <a:r>
              <a:rPr lang="en-US" altLang="zh-CN" dirty="0"/>
              <a:t>to the world around them, e.g.</a:t>
            </a:r>
          </a:p>
          <a:p>
            <a:pPr lvl="1">
              <a:buClr>
                <a:srgbClr val="002060"/>
              </a:buClr>
              <a:buFont typeface="Wingdings" panose="05000000000000000000" pitchFamily="2" charset="2"/>
              <a:buChar char="l"/>
            </a:pPr>
            <a:r>
              <a:rPr lang="en-US" altLang="zh-CN" dirty="0"/>
              <a:t>Automated vacuums such as the Roomba,</a:t>
            </a:r>
          </a:p>
          <a:p>
            <a:pPr lvl="1">
              <a:buClr>
                <a:srgbClr val="002060"/>
              </a:buClr>
              <a:buFont typeface="Wingdings" panose="05000000000000000000" pitchFamily="2" charset="2"/>
              <a:buChar char="l"/>
            </a:pPr>
            <a:r>
              <a:rPr lang="en-US" altLang="zh-CN" dirty="0"/>
              <a:t>Facial recognition programs and</a:t>
            </a:r>
          </a:p>
          <a:p>
            <a:pPr lvl="1">
              <a:buClr>
                <a:srgbClr val="002060"/>
              </a:buClr>
              <a:buFont typeface="Wingdings" panose="05000000000000000000" pitchFamily="2" charset="2"/>
              <a:buChar char="l"/>
            </a:pPr>
            <a:r>
              <a:rPr lang="en-US" altLang="zh-CN" dirty="0"/>
              <a:t>Amazon's personalized shopping suggestions.</a:t>
            </a:r>
            <a:r>
              <a:rPr lang="en-US" altLang="zh-CN" dirty="0">
                <a:hlinkClick r:id="rId3"/>
              </a:rPr>
              <a:t> </a:t>
            </a:r>
          </a:p>
          <a:p>
            <a:pPr>
              <a:buClr>
                <a:srgbClr val="C00000"/>
              </a:buClr>
              <a:buFont typeface="Wingdings" panose="05000000000000000000" pitchFamily="2" charset="2"/>
              <a:buChar char="p"/>
            </a:pPr>
            <a:r>
              <a:rPr lang="en-US" altLang="zh-CN" b="1" dirty="0">
                <a:solidFill>
                  <a:srgbClr val="002060"/>
                </a:solidFill>
              </a:rPr>
              <a:t> Intelligent system </a:t>
            </a:r>
            <a:r>
              <a:rPr lang="en-US" altLang="zh-CN" b="1" dirty="0">
                <a:solidFill>
                  <a:srgbClr val="FF0000"/>
                </a:solidFill>
              </a:rPr>
              <a:t>as an advanced application</a:t>
            </a:r>
            <a:r>
              <a:rPr lang="en-US" altLang="zh-CN" dirty="0"/>
              <a:t> that </a:t>
            </a:r>
            <a:r>
              <a:rPr lang="en-US" altLang="zh-CN" i="1" dirty="0"/>
              <a:t>incorporates</a:t>
            </a:r>
            <a:r>
              <a:rPr lang="en-US" altLang="zh-CN" i="1" dirty="0">
                <a:solidFill>
                  <a:srgbClr val="FF0000"/>
                </a:solidFill>
              </a:rPr>
              <a:t> </a:t>
            </a:r>
            <a:r>
              <a:rPr lang="en-US" altLang="zh-CN" b="1" i="1" dirty="0">
                <a:solidFill>
                  <a:srgbClr val="002060"/>
                </a:solidFill>
              </a:rPr>
              <a:t>intelligence</a:t>
            </a:r>
            <a:r>
              <a:rPr lang="en-US" altLang="zh-CN" i="1" dirty="0">
                <a:solidFill>
                  <a:srgbClr val="002060"/>
                </a:solidFill>
              </a:rPr>
              <a:t> </a:t>
            </a:r>
            <a:r>
              <a:rPr lang="en-US" altLang="zh-CN" i="1" dirty="0"/>
              <a:t>into</a:t>
            </a:r>
            <a:r>
              <a:rPr lang="en-US" altLang="zh-CN" i="1" dirty="0">
                <a:solidFill>
                  <a:srgbClr val="FF0000"/>
                </a:solidFill>
              </a:rPr>
              <a:t> </a:t>
            </a:r>
            <a:r>
              <a:rPr lang="en-US" altLang="zh-CN" b="1" i="1" dirty="0">
                <a:solidFill>
                  <a:srgbClr val="002060"/>
                </a:solidFill>
              </a:rPr>
              <a:t>applications</a:t>
            </a:r>
            <a:r>
              <a:rPr lang="en-US" altLang="zh-CN" b="1" i="1" dirty="0">
                <a:solidFill>
                  <a:srgbClr val="FF0000"/>
                </a:solidFill>
              </a:rPr>
              <a:t> </a:t>
            </a:r>
            <a:r>
              <a:rPr lang="en-US" altLang="zh-CN" dirty="0"/>
              <a:t>being handled by machines, e.g.</a:t>
            </a:r>
          </a:p>
          <a:p>
            <a:pPr lvl="1">
              <a:buClr>
                <a:srgbClr val="002060"/>
              </a:buClr>
              <a:buFont typeface="Wingdings" panose="05000000000000000000" pitchFamily="2" charset="2"/>
              <a:buChar char="l"/>
            </a:pPr>
            <a:r>
              <a:rPr lang="en-US" altLang="zh-CN" dirty="0"/>
              <a:t>Search and optimization </a:t>
            </a:r>
          </a:p>
          <a:p>
            <a:pPr lvl="1">
              <a:buClr>
                <a:srgbClr val="002060"/>
              </a:buClr>
              <a:buFont typeface="Wingdings" panose="05000000000000000000" pitchFamily="2" charset="2"/>
              <a:buChar char="l"/>
            </a:pPr>
            <a:r>
              <a:rPr lang="en-US" altLang="zh-CN" dirty="0"/>
              <a:t>Learning capabilities.</a:t>
            </a:r>
          </a:p>
          <a:p>
            <a:pPr>
              <a:buClr>
                <a:srgbClr val="C00000"/>
              </a:buClr>
              <a:buFont typeface="Wingdings" panose="05000000000000000000" pitchFamily="2" charset="2"/>
              <a:buChar char="p"/>
            </a:pPr>
            <a:r>
              <a:rPr lang="en-US" altLang="zh-CN" dirty="0">
                <a:solidFill>
                  <a:srgbClr val="0070C0"/>
                </a:solidFill>
                <a:hlinkClick r:id="rId3"/>
              </a:rPr>
              <a:t> </a:t>
            </a:r>
            <a:r>
              <a:rPr lang="en-US" altLang="zh-CN" b="1" dirty="0">
                <a:solidFill>
                  <a:srgbClr val="002060"/>
                </a:solidFill>
              </a:rPr>
              <a:t>Intelligent system </a:t>
            </a:r>
            <a:r>
              <a:rPr lang="en-US" altLang="zh-CN" b="1" dirty="0">
                <a:solidFill>
                  <a:srgbClr val="FF0000"/>
                </a:solidFill>
              </a:rPr>
              <a:t>as software defined things </a:t>
            </a:r>
            <a:r>
              <a:rPr lang="en-US" altLang="zh-CN" dirty="0"/>
              <a:t>that have </a:t>
            </a:r>
            <a:r>
              <a:rPr lang="en-US" altLang="zh-CN" b="1" i="1" u="sng" dirty="0">
                <a:solidFill>
                  <a:srgbClr val="002060"/>
                </a:solidFill>
              </a:rPr>
              <a:t>artificial intelligence</a:t>
            </a:r>
            <a:r>
              <a:rPr lang="en-US" altLang="zh-CN" dirty="0"/>
              <a:t> inside, </a:t>
            </a:r>
            <a:r>
              <a:rPr lang="en-US" altLang="zh-CN" b="1" i="1" u="sng" dirty="0">
                <a:solidFill>
                  <a:srgbClr val="002060"/>
                </a:solidFill>
              </a:rPr>
              <a:t>natural intelligence </a:t>
            </a:r>
            <a:r>
              <a:rPr lang="en-US" altLang="zh-CN" dirty="0"/>
              <a:t>behind or their combination.</a:t>
            </a:r>
          </a:p>
          <a:p>
            <a:pPr lvl="1">
              <a:buClr>
                <a:srgbClr val="002060"/>
              </a:buClr>
              <a:buFont typeface="Wingdings" panose="05000000000000000000" pitchFamily="2" charset="2"/>
              <a:buChar char="l"/>
            </a:pPr>
            <a:r>
              <a:rPr lang="en-US" altLang="zh-CN" dirty="0"/>
              <a:t> Mobile</a:t>
            </a:r>
          </a:p>
          <a:p>
            <a:pPr lvl="1">
              <a:buClr>
                <a:srgbClr val="002060"/>
              </a:buClr>
              <a:buFont typeface="Wingdings" panose="05000000000000000000" pitchFamily="2" charset="2"/>
              <a:buChar char="l"/>
            </a:pPr>
            <a:r>
              <a:rPr lang="en-US" altLang="zh-CN" dirty="0"/>
              <a:t> Internet Service</a:t>
            </a:r>
          </a:p>
          <a:p>
            <a:pPr>
              <a:buClr>
                <a:srgbClr val="C00000"/>
              </a:buCl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3258601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098334" y="295852"/>
            <a:ext cx="10536382" cy="1325563"/>
          </a:xfrm>
        </p:spPr>
        <p:txBody>
          <a:bodyPr/>
          <a:lstStyle/>
          <a:p>
            <a:r>
              <a:rPr lang="en-US" altLang="zh-CN" b="1" dirty="0">
                <a:solidFill>
                  <a:srgbClr val="C00000"/>
                </a:solidFill>
                <a:latin typeface="Arial Narrow" panose="020B0606020202030204" pitchFamily="34" charset="0"/>
              </a:rPr>
              <a:t>Intelligent Programming</a:t>
            </a:r>
            <a:endParaRPr lang="zh-CN" altLang="en-US" b="1" dirty="0">
              <a:solidFill>
                <a:srgbClr val="C00000"/>
              </a:solidFill>
              <a:latin typeface="Arial Narrow" panose="020B0606020202030204" pitchFamily="34" charset="0"/>
            </a:endParaRPr>
          </a:p>
        </p:txBody>
      </p:sp>
      <p:graphicFrame>
        <p:nvGraphicFramePr>
          <p:cNvPr id="10" name="图示 9"/>
          <p:cNvGraphicFramePr/>
          <p:nvPr>
            <p:extLst>
              <p:ext uri="{D42A27DB-BD31-4B8C-83A1-F6EECF244321}">
                <p14:modId xmlns:p14="http://schemas.microsoft.com/office/powerpoint/2010/main" val="1204062533"/>
              </p:ext>
            </p:extLst>
          </p:nvPr>
        </p:nvGraphicFramePr>
        <p:xfrm>
          <a:off x="557284" y="1372264"/>
          <a:ext cx="10827892" cy="261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图片 1"/>
          <p:cNvPicPr>
            <a:picLocks noChangeAspect="1"/>
          </p:cNvPicPr>
          <p:nvPr/>
        </p:nvPicPr>
        <p:blipFill>
          <a:blip r:embed="rId7"/>
          <a:stretch>
            <a:fillRect/>
          </a:stretch>
        </p:blipFill>
        <p:spPr>
          <a:xfrm>
            <a:off x="2052056" y="3991966"/>
            <a:ext cx="7620660" cy="2096483"/>
          </a:xfrm>
          <a:prstGeom prst="rect">
            <a:avLst/>
          </a:prstGeom>
        </p:spPr>
      </p:pic>
    </p:spTree>
    <p:extLst>
      <p:ext uri="{BB962C8B-B14F-4D97-AF65-F5344CB8AC3E}">
        <p14:creationId xmlns:p14="http://schemas.microsoft.com/office/powerpoint/2010/main" val="1618668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66193" y="562462"/>
            <a:ext cx="10682259" cy="897987"/>
          </a:xfrm>
          <a:solidFill>
            <a:schemeClr val="bg1">
              <a:lumMod val="85000"/>
            </a:schemeClr>
          </a:solidFill>
          <a:ln>
            <a:solidFill>
              <a:srgbClr val="C00000"/>
            </a:solidFill>
          </a:ln>
        </p:spPr>
        <p:txBody>
          <a:bodyPr/>
          <a:lstStyle/>
          <a:p>
            <a:r>
              <a:rPr lang="en-US" altLang="zh-CN" b="1" dirty="0">
                <a:solidFill>
                  <a:srgbClr val="C00000"/>
                </a:solidFill>
                <a:effectLst>
                  <a:outerShdw blurRad="38100" dist="38100" dir="2700000" algn="tl">
                    <a:srgbClr val="000000">
                      <a:alpha val="43137"/>
                    </a:srgbClr>
                  </a:outerShdw>
                </a:effectLst>
              </a:rPr>
              <a:t>System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a:t>
            </a:r>
            <a:r>
              <a:rPr lang="en-US" altLang="zh-CN" b="1" dirty="0">
                <a:effectLst>
                  <a:outerShdw blurRad="38100" dist="38100" dir="2700000" algn="tl">
                    <a:srgbClr val="000000">
                      <a:alpha val="43137"/>
                    </a:srgbClr>
                  </a:outerShdw>
                </a:effectLst>
              </a:rPr>
              <a:t>Structured definition</a:t>
            </a:r>
            <a:endParaRPr lang="zh-CN" altLang="en-US" b="1" dirty="0">
              <a:effectLst>
                <a:outerShdw blurRad="38100" dist="38100" dir="2700000" algn="tl">
                  <a:srgbClr val="000000">
                    <a:alpha val="43137"/>
                  </a:srgbClr>
                </a:outerShdw>
              </a:effectLst>
            </a:endParaRPr>
          </a:p>
        </p:txBody>
      </p:sp>
      <p:sp>
        <p:nvSpPr>
          <p:cNvPr id="5" name="Rectangle 4"/>
          <p:cNvSpPr>
            <a:spLocks noChangeArrowheads="1"/>
          </p:cNvSpPr>
          <p:nvPr/>
        </p:nvSpPr>
        <p:spPr bwMode="auto">
          <a:xfrm>
            <a:off x="797856" y="2563453"/>
            <a:ext cx="11050598" cy="587729"/>
          </a:xfrm>
          <a:prstGeom prst="rect">
            <a:avLst/>
          </a:prstGeom>
          <a:solidFill>
            <a:srgbClr val="F4D05F"/>
          </a:solidFill>
          <a:ln w="6350" cap="flat" cmpd="sng" algn="ctr">
            <a:noFill/>
            <a:prstDash val="solid"/>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lvl="0" fontAlgn="base">
              <a:lnSpc>
                <a:spcPct val="80000"/>
              </a:lnSpc>
              <a:spcBef>
                <a:spcPct val="0"/>
              </a:spcBef>
              <a:spcAft>
                <a:spcPct val="10000"/>
              </a:spcAf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panose="020B0604020202020204" pitchFamily="34" charset="0"/>
              </a:rPr>
              <a:t>&lt;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panose="020B0604020202020204" pitchFamily="34" charset="0"/>
              </a:rPr>
              <a:t>System&gt; ::= Architecture +</a:t>
            </a:r>
            <a:r>
              <a:rPr kumimoji="0" lang="en-US" altLang="zh-CN" sz="2400" b="1" u="none" strike="noStrike" kern="0" cap="none" spc="0" normalizeH="0" baseline="0" noProof="0" dirty="0">
                <a:ln>
                  <a:noFill/>
                </a:ln>
                <a:effectLst/>
                <a:uLnTx/>
                <a:uFillTx/>
                <a:latin typeface="Arial Narrow" panose="020B0606020202030204" pitchFamily="34" charset="0"/>
                <a:ea typeface="Arial Unicode MS" pitchFamily="34" charset="-122"/>
                <a:cs typeface="Arial" panose="020B0604020202020204" pitchFamily="34" charset="0"/>
              </a:rPr>
              <a:t>)</a:t>
            </a:r>
            <a:r>
              <a:rPr lang="en-US" altLang="zh-CN" sz="2400" b="1" kern="0" dirty="0">
                <a:latin typeface="Arial Narrow" panose="020B0606020202030204" pitchFamily="34" charset="0"/>
                <a:ea typeface="Arial Unicode MS" pitchFamily="34" charset="-122"/>
                <a:cs typeface="Arial" panose="020B0604020202020204" pitchFamily="34" charset="0"/>
              </a:rPr>
              <a:t> Components                   </a:t>
            </a:r>
            <a:r>
              <a:rPr lang="en-US" altLang="zh-CN" sz="2400" b="1" kern="0" dirty="0">
                <a:solidFill>
                  <a:srgbClr val="C00000"/>
                </a:solidFill>
                <a:latin typeface="Arial Narrow" panose="020B0606020202030204" pitchFamily="34" charset="0"/>
                <a:ea typeface="Arial Unicode MS" pitchFamily="34" charset="-122"/>
                <a:cs typeface="Arial" panose="020B0604020202020204" pitchFamily="34" charset="0"/>
              </a:rPr>
              <a:t>(Very-High-Level Programming) </a:t>
            </a:r>
            <a:endParaRPr kumimoji="0" lang="en-US" altLang="zh-CN" sz="2400" b="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panose="020B0604020202020204" pitchFamily="34" charset="0"/>
            </a:endParaRPr>
          </a:p>
        </p:txBody>
      </p:sp>
      <p:sp>
        <p:nvSpPr>
          <p:cNvPr id="7" name="Rectangle 4"/>
          <p:cNvSpPr>
            <a:spLocks noChangeArrowheads="1"/>
          </p:cNvSpPr>
          <p:nvPr/>
        </p:nvSpPr>
        <p:spPr bwMode="auto">
          <a:xfrm>
            <a:off x="797857" y="4076103"/>
            <a:ext cx="10660861" cy="587729"/>
          </a:xfrm>
          <a:prstGeom prst="rect">
            <a:avLst/>
          </a:prstGeom>
          <a:solidFill>
            <a:srgbClr val="F4D05F"/>
          </a:solidFill>
          <a:ln w="6350" cap="flat" cmpd="sng" algn="ctr">
            <a:noFill/>
            <a:prstDash val="solid"/>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Dynamic Architecture + Active 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(Dynamic Programming)</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8" name="Rectangle 4"/>
          <p:cNvSpPr>
            <a:spLocks noChangeArrowheads="1"/>
          </p:cNvSpPr>
          <p:nvPr/>
        </p:nvSpPr>
        <p:spPr bwMode="auto">
          <a:xfrm>
            <a:off x="797856" y="3342062"/>
            <a:ext cx="10660861" cy="587729"/>
          </a:xfrm>
          <a:prstGeom prst="rect">
            <a:avLst/>
          </a:prstGeom>
          <a:solidFill>
            <a:schemeClr val="accent4">
              <a:lumMod val="60000"/>
              <a:lumOff val="40000"/>
            </a:schemeClr>
          </a:solidFill>
          <a:ln w="6350" cap="flat" cmpd="sng" algn="ctr">
            <a:noFill/>
            <a:prstDash val="solid"/>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Architecture + Static 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(Static Programming)</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9" name="Rectangle 4"/>
          <p:cNvSpPr>
            <a:spLocks noChangeArrowheads="1"/>
          </p:cNvSpPr>
          <p:nvPr/>
        </p:nvSpPr>
        <p:spPr bwMode="auto">
          <a:xfrm>
            <a:off x="797859" y="4814020"/>
            <a:ext cx="11241741" cy="587729"/>
          </a:xfrm>
          <a:prstGeom prst="rect">
            <a:avLst/>
          </a:prstGeom>
          <a:solidFill>
            <a:srgbClr val="F4D05F"/>
          </a:solidFill>
          <a:ln w="6350" cap="flat" cmpd="sng" algn="ctr">
            <a:noFill/>
            <a:prstDash val="solid"/>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&lt;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System&gt; ::= Dynamic Architecture +  [</a:t>
            </a:r>
            <a:r>
              <a:rPr lang="en-US" altLang="zh-CN" sz="2400" b="1" kern="0" dirty="0">
                <a:latin typeface="Arial Narrow" panose="020B0606020202030204" pitchFamily="34" charset="0"/>
                <a:ea typeface="Arial Unicode MS" pitchFamily="34" charset="-122"/>
                <a:cs typeface="Arial Unicode MS" pitchFamily="34" charset="-122"/>
              </a:rPr>
              <a:t>Intelligent]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Components </a:t>
            </a: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(Intelligent Programming) </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2" name="TextBox 1">
            <a:extLst>
              <a:ext uri="{FF2B5EF4-FFF2-40B4-BE49-F238E27FC236}">
                <a16:creationId xmlns:a16="http://schemas.microsoft.com/office/drawing/2014/main" id="{9C5AD5E8-F594-4882-817E-985B49AD64EB}"/>
              </a:ext>
            </a:extLst>
          </p:cNvPr>
          <p:cNvSpPr txBox="1"/>
          <p:nvPr/>
        </p:nvSpPr>
        <p:spPr>
          <a:xfrm>
            <a:off x="1166193" y="1716553"/>
            <a:ext cx="10660860" cy="646331"/>
          </a:xfrm>
          <a:prstGeom prst="rect">
            <a:avLst/>
          </a:prstGeom>
          <a:noFill/>
        </p:spPr>
        <p:txBody>
          <a:bodyPr wrap="square" rtlCol="0">
            <a:spAutoFit/>
          </a:bodyPr>
          <a:lstStyle/>
          <a:p>
            <a:r>
              <a:rPr lang="en-US" b="1" i="1" dirty="0">
                <a:solidFill>
                  <a:srgbClr val="C00000"/>
                </a:solidFill>
                <a:latin typeface="Open Sans" panose="020B0606030504020204" pitchFamily="34" charset="0"/>
              </a:rPr>
              <a:t>Structured: </a:t>
            </a:r>
            <a:r>
              <a:rPr lang="en-US" b="1" i="1" dirty="0">
                <a:solidFill>
                  <a:schemeClr val="accent5">
                    <a:lumMod val="50000"/>
                  </a:schemeClr>
                </a:solidFill>
                <a:latin typeface="Open Sans" panose="020B0606030504020204" pitchFamily="34" charset="0"/>
              </a:rPr>
              <a:t>“Anything that has been put together in an organized, deliberate way can be described as structured.”   -- Vocabulary.com</a:t>
            </a:r>
            <a:endParaRPr lang="LID4096" b="1" i="1" dirty="0">
              <a:solidFill>
                <a:schemeClr val="accent5">
                  <a:lumMod val="50000"/>
                </a:schemeClr>
              </a:solidFill>
            </a:endParaRPr>
          </a:p>
        </p:txBody>
      </p:sp>
      <p:cxnSp>
        <p:nvCxnSpPr>
          <p:cNvPr id="6" name="Connector: Elbow 5">
            <a:extLst>
              <a:ext uri="{FF2B5EF4-FFF2-40B4-BE49-F238E27FC236}">
                <a16:creationId xmlns:a16="http://schemas.microsoft.com/office/drawing/2014/main" id="{F35A5BCE-3157-41BD-9F96-560466AEAA77}"/>
              </a:ext>
            </a:extLst>
          </p:cNvPr>
          <p:cNvCxnSpPr>
            <a:cxnSpLocks/>
            <a:stCxn id="4" idx="1"/>
            <a:endCxn id="5" idx="1"/>
          </p:cNvCxnSpPr>
          <p:nvPr/>
        </p:nvCxnSpPr>
        <p:spPr>
          <a:xfrm rot="10800000" flipV="1">
            <a:off x="797857" y="1011456"/>
            <a:ext cx="368337" cy="1845862"/>
          </a:xfrm>
          <a:prstGeom prst="bentConnector3">
            <a:avLst>
              <a:gd name="adj1" fmla="val 16206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BBD62BE-C4E7-4EC5-8AE0-A4664A49334B}"/>
              </a:ext>
            </a:extLst>
          </p:cNvPr>
          <p:cNvCxnSpPr>
            <a:cxnSpLocks/>
            <a:stCxn id="4" idx="1"/>
            <a:endCxn id="8" idx="1"/>
          </p:cNvCxnSpPr>
          <p:nvPr/>
        </p:nvCxnSpPr>
        <p:spPr>
          <a:xfrm rot="10800000" flipV="1">
            <a:off x="797857" y="1011455"/>
            <a:ext cx="368337" cy="2624471"/>
          </a:xfrm>
          <a:prstGeom prst="bentConnector3">
            <a:avLst>
              <a:gd name="adj1" fmla="val 16206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0AA6755-9A51-4F12-9B09-7296CBC38D73}"/>
              </a:ext>
            </a:extLst>
          </p:cNvPr>
          <p:cNvCxnSpPr>
            <a:cxnSpLocks/>
            <a:stCxn id="4" idx="1"/>
            <a:endCxn id="7" idx="1"/>
          </p:cNvCxnSpPr>
          <p:nvPr/>
        </p:nvCxnSpPr>
        <p:spPr>
          <a:xfrm rot="10800000" flipV="1">
            <a:off x="797857" y="1011456"/>
            <a:ext cx="368336" cy="3358512"/>
          </a:xfrm>
          <a:prstGeom prst="bentConnector3">
            <a:avLst>
              <a:gd name="adj1" fmla="val 16206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7648E1-8B81-49BE-94A8-0D7B8CCB00D6}"/>
              </a:ext>
            </a:extLst>
          </p:cNvPr>
          <p:cNvCxnSpPr>
            <a:cxnSpLocks/>
            <a:stCxn id="4" idx="1"/>
            <a:endCxn id="9" idx="1"/>
          </p:cNvCxnSpPr>
          <p:nvPr/>
        </p:nvCxnSpPr>
        <p:spPr>
          <a:xfrm rot="10800000" flipV="1">
            <a:off x="797859" y="1011455"/>
            <a:ext cx="368334" cy="4096429"/>
          </a:xfrm>
          <a:prstGeom prst="bentConnector3">
            <a:avLst>
              <a:gd name="adj1" fmla="val 16206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812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olidFill>
                  <a:srgbClr val="C00000"/>
                </a:solidFill>
              </a:rPr>
              <a:t>Intelligent Component -</a:t>
            </a:r>
            <a:r>
              <a:rPr lang="zh-CN" altLang="en-US" b="1" dirty="0">
                <a:solidFill>
                  <a:srgbClr val="C00000"/>
                </a:solidFill>
              </a:rPr>
              <a:t> </a:t>
            </a:r>
            <a:r>
              <a:rPr lang="en-US" altLang="zh-CN" b="1" dirty="0">
                <a:solidFill>
                  <a:srgbClr val="C00000"/>
                </a:solidFill>
              </a:rPr>
              <a:t>Structured definition</a:t>
            </a:r>
            <a:endParaRPr lang="zh-CN" altLang="en-US" b="1" dirty="0">
              <a:solidFill>
                <a:srgbClr val="C00000"/>
              </a:solidFill>
            </a:endParaRPr>
          </a:p>
        </p:txBody>
      </p:sp>
      <p:sp>
        <p:nvSpPr>
          <p:cNvPr id="5" name="Rectangle 4"/>
          <p:cNvSpPr>
            <a:spLocks noChangeArrowheads="1"/>
          </p:cNvSpPr>
          <p:nvPr/>
        </p:nvSpPr>
        <p:spPr bwMode="auto">
          <a:xfrm>
            <a:off x="905336" y="1926772"/>
            <a:ext cx="3301280" cy="614706"/>
          </a:xfrm>
          <a:prstGeom prst="rect">
            <a:avLst/>
          </a:prstGeom>
          <a:solidFill>
            <a:srgbClr val="92D050"/>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C00000"/>
                </a:solidFill>
                <a:effectLst/>
                <a:uLnTx/>
                <a:uFillTx/>
                <a:latin typeface="Arial Narrow" panose="020B0606020202030204" pitchFamily="34" charset="0"/>
                <a:ea typeface="Arial Unicode MS" pitchFamily="34" charset="-122"/>
                <a:cs typeface="Arial Unicode MS" pitchFamily="34" charset="-122"/>
              </a:rPr>
              <a:t> Components</a:t>
            </a:r>
            <a:endParaRPr kumimoji="0" lang="en-US" altLang="zh-CN" sz="2400" b="0" i="0" u="none" strike="noStrike" kern="0" cap="none" spc="0" normalizeH="0" baseline="0" noProof="0" dirty="0">
              <a:ln>
                <a:noFill/>
              </a:ln>
              <a:solidFill>
                <a:srgbClr val="C00000"/>
              </a:solidFill>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7" name="Rectangle 4"/>
          <p:cNvSpPr>
            <a:spLocks noChangeArrowheads="1"/>
          </p:cNvSpPr>
          <p:nvPr/>
        </p:nvSpPr>
        <p:spPr bwMode="auto">
          <a:xfrm>
            <a:off x="974068" y="3903956"/>
            <a:ext cx="10065582" cy="614706"/>
          </a:xfrm>
          <a:prstGeom prst="rect">
            <a:avLst/>
          </a:prstGeom>
          <a:solidFill>
            <a:schemeClr val="accent3">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0"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Active Components</a:t>
            </a:r>
            <a:r>
              <a:rPr kumimoji="0" lang="en-US" altLang="zh-CN" sz="2400" b="1" i="0" u="none" strike="noStrike" kern="0" cap="none" spc="0" normalizeH="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Processes or software defined things</a:t>
            </a:r>
            <a:r>
              <a:rPr kumimoji="0" lang="en-US" altLang="zh-CN" sz="2400" b="1" i="0" u="none" strike="noStrike" kern="0" cap="none" spc="0" normalizeH="0" noProof="0" dirty="0">
                <a:ln>
                  <a:noFill/>
                </a:ln>
                <a:effectLst/>
                <a:uLnTx/>
                <a:uFillTx/>
                <a:latin typeface="Arial Narrow" panose="020B0606020202030204" pitchFamily="34" charset="0"/>
                <a:ea typeface="Arial Unicode MS" pitchFamily="34" charset="-122"/>
                <a:cs typeface="Arial Unicode MS" pitchFamily="34" charset="-122"/>
              </a:rPr>
              <a:t> in running status</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8" name="Rectangle 4"/>
          <p:cNvSpPr>
            <a:spLocks noChangeArrowheads="1"/>
          </p:cNvSpPr>
          <p:nvPr/>
        </p:nvSpPr>
        <p:spPr bwMode="auto">
          <a:xfrm>
            <a:off x="974068" y="3053166"/>
            <a:ext cx="10065582" cy="614706"/>
          </a:xfrm>
          <a:prstGeom prst="rect">
            <a:avLst/>
          </a:prstGeom>
          <a:solidFill>
            <a:schemeClr val="accent4">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0" marR="0" lvl="0" indent="0" defTabSz="914400" eaLnBrk="1" fontAlgn="base" latinLnBrk="0" hangingPunct="1">
              <a:lnSpc>
                <a:spcPct val="80000"/>
              </a:lnSpc>
              <a:spcBef>
                <a:spcPct val="0"/>
              </a:spcBef>
              <a:spcAft>
                <a:spcPct val="1000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Static Components</a:t>
            </a:r>
            <a:r>
              <a:rPr kumimoji="0" lang="zh-CN" altLang="en-US"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a:t>
            </a:r>
            <a:r>
              <a:rPr kumimoji="0" lang="en-US" altLang="zh-CN" sz="2400" b="1" i="0" u="none" strike="noStrike" kern="0" cap="none" spc="0" normalizeH="0" baseline="0" noProof="0" dirty="0">
                <a:ln>
                  <a:noFill/>
                </a:ln>
                <a:effectLst/>
                <a:uLnTx/>
                <a:uFillTx/>
                <a:latin typeface="Arial Narrow" panose="020B0606020202030204" pitchFamily="34" charset="0"/>
                <a:ea typeface="Arial Unicode MS" pitchFamily="34" charset="-122"/>
                <a:cs typeface="Arial Unicode MS" pitchFamily="34" charset="-122"/>
              </a:rPr>
              <a:t>Language constructions and their composition </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sp>
        <p:nvSpPr>
          <p:cNvPr id="9" name="Rectangle 4"/>
          <p:cNvSpPr>
            <a:spLocks noChangeArrowheads="1"/>
          </p:cNvSpPr>
          <p:nvPr/>
        </p:nvSpPr>
        <p:spPr bwMode="auto">
          <a:xfrm>
            <a:off x="974068" y="4921109"/>
            <a:ext cx="10605089" cy="614706"/>
          </a:xfrm>
          <a:prstGeom prst="rect">
            <a:avLst/>
          </a:prstGeom>
          <a:solidFill>
            <a:schemeClr val="accent1">
              <a:lumMod val="60000"/>
              <a:lumOff val="40000"/>
            </a:schemeClr>
          </a:solidFill>
          <a:ln w="6350" cap="flat" cmpd="sng" algn="ctr">
            <a:noFill/>
            <a:prstDash val="solid"/>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lvl="0" fontAlgn="base">
              <a:lnSpc>
                <a:spcPct val="80000"/>
              </a:lnSpc>
              <a:spcBef>
                <a:spcPct val="0"/>
              </a:spcBef>
              <a:spcAft>
                <a:spcPct val="10000"/>
              </a:spcAft>
              <a:defRPr/>
            </a:pPr>
            <a:r>
              <a:rPr lang="en-US" altLang="zh-CN" sz="2400" b="1" kern="0" dirty="0">
                <a:solidFill>
                  <a:srgbClr val="FF0000"/>
                </a:solidFill>
                <a:latin typeface="Arial Narrow" panose="020B0606020202030204" pitchFamily="34" charset="0"/>
                <a:ea typeface="Arial Unicode MS" pitchFamily="34" charset="-122"/>
                <a:cs typeface="Arial Unicode MS" pitchFamily="34" charset="-122"/>
              </a:rPr>
              <a:t>Intelligent </a:t>
            </a:r>
            <a:r>
              <a:rPr kumimoji="0" lang="en-US" altLang="zh-CN" sz="2400" b="1" i="0" u="none" strike="noStrike" kern="0" cap="none" spc="0" normalizeH="0" baseline="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Components :</a:t>
            </a:r>
            <a:r>
              <a:rPr kumimoji="0" lang="en-US" altLang="zh-CN" sz="2400" b="1" i="0" u="none" strike="noStrike" kern="0" cap="none" spc="0" normalizeH="0" noProof="0" dirty="0">
                <a:ln>
                  <a:noFill/>
                </a:ln>
                <a:solidFill>
                  <a:srgbClr val="FF0000"/>
                </a:solidFill>
                <a:effectLst/>
                <a:uLnTx/>
                <a:uFillTx/>
                <a:latin typeface="Arial Narrow" panose="020B0606020202030204" pitchFamily="34" charset="0"/>
                <a:ea typeface="Arial Unicode MS" pitchFamily="34" charset="-122"/>
                <a:cs typeface="Arial Unicode MS" pitchFamily="34" charset="-122"/>
              </a:rPr>
              <a:t> </a:t>
            </a:r>
            <a:r>
              <a:rPr kumimoji="0" lang="en-US" altLang="zh-CN" sz="2400" b="1" i="0" u="none" strike="noStrike" kern="0" cap="none" spc="0" normalizeH="0" noProof="0" dirty="0">
                <a:ln>
                  <a:noFill/>
                </a:ln>
                <a:effectLst/>
                <a:uLnTx/>
                <a:uFillTx/>
                <a:latin typeface="Arial Narrow" panose="020B0606020202030204" pitchFamily="34" charset="0"/>
                <a:ea typeface="Arial Unicode MS" pitchFamily="34" charset="-122"/>
                <a:cs typeface="Arial Unicode MS" pitchFamily="34" charset="-122"/>
              </a:rPr>
              <a:t>Active components</a:t>
            </a:r>
            <a:r>
              <a:rPr lang="en-US" altLang="zh-CN" sz="2400" b="1" kern="0" dirty="0">
                <a:latin typeface="Arial Narrow" panose="020B0606020202030204" pitchFamily="34" charset="0"/>
                <a:ea typeface="Arial Unicode MS" pitchFamily="34" charset="-122"/>
                <a:cs typeface="Arial Unicode MS" pitchFamily="34" charset="-122"/>
              </a:rPr>
              <a:t> with artificial or natural intelligent behind.</a:t>
            </a:r>
            <a:endParaRPr kumimoji="0" lang="en-US" altLang="zh-CN" sz="2400" b="0" i="0" u="none" strike="noStrike" kern="0" cap="none" spc="0" normalizeH="0" baseline="0" noProof="0" dirty="0">
              <a:ln>
                <a:noFill/>
              </a:ln>
              <a:effectLst>
                <a:outerShdw blurRad="38100" dist="38100" dir="2700000" algn="tl">
                  <a:srgbClr val="000000"/>
                </a:outerShdw>
              </a:effectLst>
              <a:uLnTx/>
              <a:uFillTx/>
              <a:latin typeface="Arial Narrow" panose="020B0606020202030204" pitchFamily="34" charset="0"/>
              <a:ea typeface="Arial Unicode MS" pitchFamily="34" charset="-122"/>
              <a:cs typeface="Arial Unicode MS" pitchFamily="34" charset="-122"/>
            </a:endParaRPr>
          </a:p>
        </p:txBody>
      </p:sp>
      <p:cxnSp>
        <p:nvCxnSpPr>
          <p:cNvPr id="3" name="肘形连接符 2"/>
          <p:cNvCxnSpPr>
            <a:cxnSpLocks/>
            <a:stCxn id="5" idx="1"/>
            <a:endCxn id="8" idx="1"/>
          </p:cNvCxnSpPr>
          <p:nvPr/>
        </p:nvCxnSpPr>
        <p:spPr>
          <a:xfrm rot="10800000" flipH="1" flipV="1">
            <a:off x="905336" y="2234125"/>
            <a:ext cx="68732" cy="1126394"/>
          </a:xfrm>
          <a:prstGeom prst="bentConnector3">
            <a:avLst>
              <a:gd name="adj1" fmla="val -3325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cxnSpLocks/>
            <a:stCxn id="5" idx="1"/>
            <a:endCxn id="7" idx="1"/>
          </p:cNvCxnSpPr>
          <p:nvPr/>
        </p:nvCxnSpPr>
        <p:spPr>
          <a:xfrm rot="10800000" flipH="1" flipV="1">
            <a:off x="905336" y="2234125"/>
            <a:ext cx="68732" cy="1977184"/>
          </a:xfrm>
          <a:prstGeom prst="bentConnector3">
            <a:avLst>
              <a:gd name="adj1" fmla="val -3325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cxnSpLocks/>
            <a:stCxn id="5" idx="1"/>
            <a:endCxn id="9" idx="1"/>
          </p:cNvCxnSpPr>
          <p:nvPr/>
        </p:nvCxnSpPr>
        <p:spPr>
          <a:xfrm rot="10800000" flipH="1" flipV="1">
            <a:off x="905336" y="2234124"/>
            <a:ext cx="68732" cy="2994337"/>
          </a:xfrm>
          <a:prstGeom prst="bentConnector3">
            <a:avLst>
              <a:gd name="adj1" fmla="val -3325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429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0" y="0"/>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35" name="圆角矩形 34"/>
          <p:cNvSpPr/>
          <p:nvPr/>
        </p:nvSpPr>
        <p:spPr>
          <a:xfrm>
            <a:off x="2687697" y="566132"/>
            <a:ext cx="7847565" cy="353395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6" name="肘形连接符 25"/>
          <p:cNvCxnSpPr>
            <a:stCxn id="24" idx="1"/>
          </p:cNvCxnSpPr>
          <p:nvPr/>
        </p:nvCxnSpPr>
        <p:spPr>
          <a:xfrm rot="10800000" flipH="1" flipV="1">
            <a:off x="1835326" y="979449"/>
            <a:ext cx="3330506" cy="1522180"/>
          </a:xfrm>
          <a:prstGeom prst="bentConnector3">
            <a:avLst>
              <a:gd name="adj1" fmla="val -686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42" idx="1"/>
          </p:cNvCxnSpPr>
          <p:nvPr/>
        </p:nvCxnSpPr>
        <p:spPr>
          <a:xfrm rot="10800000" flipH="1" flipV="1">
            <a:off x="1835325" y="979449"/>
            <a:ext cx="2456447" cy="2877084"/>
          </a:xfrm>
          <a:prstGeom prst="bentConnector3">
            <a:avLst>
              <a:gd name="adj1" fmla="val -930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4" idx="1"/>
            <a:endCxn id="43" idx="1"/>
          </p:cNvCxnSpPr>
          <p:nvPr/>
        </p:nvCxnSpPr>
        <p:spPr>
          <a:xfrm rot="10800000" flipH="1" flipV="1">
            <a:off x="1835325" y="979448"/>
            <a:ext cx="1511105" cy="4310129"/>
          </a:xfrm>
          <a:prstGeom prst="bentConnector3">
            <a:avLst>
              <a:gd name="adj1" fmla="val -15128"/>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3317382" y="2136897"/>
            <a:ext cx="6096851" cy="3429479"/>
          </a:xfrm>
          <a:prstGeom prst="rect">
            <a:avLst/>
          </a:prstGeom>
          <a:ln w="76200">
            <a:solidFill>
              <a:schemeClr val="accent5">
                <a:lumMod val="75000"/>
              </a:schemeClr>
            </a:solidFill>
          </a:ln>
        </p:spPr>
      </p:pic>
    </p:spTree>
    <p:extLst>
      <p:ext uri="{BB962C8B-B14F-4D97-AF65-F5344CB8AC3E}">
        <p14:creationId xmlns:p14="http://schemas.microsoft.com/office/powerpoint/2010/main" val="3102691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6295-8899-44C4-B4C1-F03F618A91C1}"/>
              </a:ext>
            </a:extLst>
          </p:cNvPr>
          <p:cNvSpPr>
            <a:spLocks noGrp="1"/>
          </p:cNvSpPr>
          <p:nvPr>
            <p:ph type="title"/>
          </p:nvPr>
        </p:nvSpPr>
        <p:spPr/>
        <p:txBody>
          <a:bodyPr/>
          <a:lstStyle/>
          <a:p>
            <a:r>
              <a:rPr lang="en-US" dirty="0"/>
              <a:t>Small Test: Dynamic Software Programming</a:t>
            </a:r>
            <a:endParaRPr lang="LID4096" dirty="0"/>
          </a:p>
        </p:txBody>
      </p:sp>
      <p:sp>
        <p:nvSpPr>
          <p:cNvPr id="3" name="Content Placeholder 2">
            <a:extLst>
              <a:ext uri="{FF2B5EF4-FFF2-40B4-BE49-F238E27FC236}">
                <a16:creationId xmlns:a16="http://schemas.microsoft.com/office/drawing/2014/main" id="{BD664D25-4CCD-4EBE-9C9A-C9ADE4E60682}"/>
              </a:ext>
            </a:extLst>
          </p:cNvPr>
          <p:cNvSpPr>
            <a:spLocks noGrp="1"/>
          </p:cNvSpPr>
          <p:nvPr>
            <p:ph idx="1"/>
          </p:nvPr>
        </p:nvSpPr>
        <p:spPr>
          <a:xfrm>
            <a:off x="838200" y="1488141"/>
            <a:ext cx="10515600" cy="4688822"/>
          </a:xfrm>
        </p:spPr>
        <p:txBody>
          <a:bodyPr>
            <a:normAutofit fontScale="92500" lnSpcReduction="10000"/>
          </a:bodyPr>
          <a:lstStyle/>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dynamic software programming?</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active component?</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dynamic architecture</a:t>
            </a:r>
            <a:r>
              <a:rPr lang="zh-CN" altLang="en-US" sz="2200" b="1" dirty="0">
                <a:effectLst/>
                <a:latin typeface="DengXian" panose="02010600030101010101" pitchFamily="2" charset="-122"/>
                <a:ea typeface="DengXian" panose="02010600030101010101" pitchFamily="2" charset="-122"/>
                <a:cs typeface="Times New Roman" panose="02020603050405020304" pitchFamily="18" charset="0"/>
              </a:rPr>
              <a:t>？</a:t>
            </a:r>
            <a:endParaRPr lang="en-US" sz="2200" b="1"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the difference between active component and static component?</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the difference between dynamic and static architecture?</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are the 7 features of dynamic software programming</a:t>
            </a:r>
            <a:r>
              <a:rPr lang="zh-CN" altLang="en-US" sz="2200" b="1" dirty="0">
                <a:effectLst/>
                <a:latin typeface="DengXian" panose="02010600030101010101" pitchFamily="2" charset="-122"/>
                <a:ea typeface="DengXian" panose="02010600030101010101" pitchFamily="2" charset="-122"/>
                <a:cs typeface="Times New Roman" panose="02020603050405020304" pitchFamily="18" charset="0"/>
              </a:rPr>
              <a:t>？</a:t>
            </a:r>
            <a:endParaRPr lang="en-US" sz="2200" b="1"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Do you think that a software process is an active component?</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Do you think that a web service is an active component?</a:t>
            </a:r>
          </a:p>
          <a:p>
            <a:pPr marL="342900" lvl="0" indent="-342900">
              <a:lnSpc>
                <a:spcPct val="107000"/>
              </a:lnSpc>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Does dynamic programming support very large-scale software reuse?</a:t>
            </a:r>
          </a:p>
          <a:p>
            <a:pPr marL="342900" lvl="0" indent="-342900">
              <a:lnSpc>
                <a:spcPct val="107000"/>
              </a:lnSpc>
              <a:spcAft>
                <a:spcPts val="800"/>
              </a:spcAft>
              <a:buFont typeface="+mj-lt"/>
              <a:buAutoNum type="arabicPeriod"/>
            </a:pPr>
            <a:r>
              <a:rPr lang="en-US" sz="2200" b="1" dirty="0">
                <a:effectLst/>
                <a:latin typeface="DengXian" panose="02010600030101010101" pitchFamily="2" charset="-122"/>
                <a:ea typeface="DengXian" panose="02010600030101010101" pitchFamily="2" charset="-122"/>
                <a:cs typeface="Times New Roman" panose="02020603050405020304" pitchFamily="18" charset="0"/>
              </a:rPr>
              <a:t>What is the relationship between software-defined everything and dynamic software programming? </a:t>
            </a:r>
          </a:p>
          <a:p>
            <a:pPr marL="0" indent="0">
              <a:buNone/>
            </a:pPr>
            <a:endParaRPr lang="en-US" altLang="zh-CN" dirty="0"/>
          </a:p>
          <a:p>
            <a:pPr marL="0" indent="0">
              <a:buNone/>
            </a:pPr>
            <a:endParaRPr lang="LID4096" dirty="0"/>
          </a:p>
        </p:txBody>
      </p:sp>
    </p:spTree>
    <p:extLst>
      <p:ext uri="{BB962C8B-B14F-4D97-AF65-F5344CB8AC3E}">
        <p14:creationId xmlns:p14="http://schemas.microsoft.com/office/powerpoint/2010/main" val="1355028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effectLst>
                  <a:outerShdw blurRad="38100" dist="38100" dir="2700000" algn="tl">
                    <a:srgbClr val="000000">
                      <a:alpha val="43137"/>
                    </a:srgbClr>
                  </a:outerShdw>
                </a:effectLst>
              </a:rPr>
              <a:t>Software Defined Things </a:t>
            </a:r>
            <a:r>
              <a:rPr lang="en-US" altLang="zh-CN" b="1" dirty="0">
                <a:solidFill>
                  <a:srgbClr val="002060"/>
                </a:solidFill>
                <a:effectLst>
                  <a:outerShdw blurRad="38100" dist="38100" dir="2700000" algn="tl">
                    <a:srgbClr val="000000">
                      <a:alpha val="43137"/>
                    </a:srgbClr>
                  </a:outerShdw>
                </a:effectLst>
              </a:rPr>
              <a:t>(Example)</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459865"/>
            <a:ext cx="10515600" cy="4351338"/>
          </a:xfrm>
        </p:spPr>
        <p:txBody>
          <a:bodyPr>
            <a:normAutofit/>
          </a:bodyPr>
          <a:lstStyle/>
          <a:p>
            <a:pPr marL="0" indent="0">
              <a:spcAft>
                <a:spcPts val="600"/>
              </a:spcAft>
              <a:buNone/>
            </a:pPr>
            <a:r>
              <a:rPr lang="en-US" altLang="zh-CN" b="1" dirty="0">
                <a:solidFill>
                  <a:srgbClr val="FF0000"/>
                </a:solidFill>
              </a:rPr>
              <a:t>Software Defined Thing </a:t>
            </a:r>
            <a:r>
              <a:rPr lang="en-US" altLang="zh-CN" dirty="0"/>
              <a:t>is an abstraction  of the thing, with combination of internet the object may be managed or manipulated via software. E.g.</a:t>
            </a:r>
          </a:p>
          <a:p>
            <a:pPr marL="457200" indent="-457200">
              <a:spcBef>
                <a:spcPts val="0"/>
              </a:spcBef>
            </a:pPr>
            <a:r>
              <a:rPr lang="en-US" altLang="zh-CN" sz="2600" dirty="0"/>
              <a:t>Software-defined data center</a:t>
            </a:r>
          </a:p>
          <a:p>
            <a:pPr marL="457200" indent="-457200">
              <a:spcBef>
                <a:spcPts val="0"/>
              </a:spcBef>
            </a:pPr>
            <a:r>
              <a:rPr lang="en-US" altLang="zh-CN" sz="2600" dirty="0"/>
              <a:t>Software-defined infrastructure</a:t>
            </a:r>
          </a:p>
          <a:p>
            <a:pPr marL="457200" indent="-457200">
              <a:spcBef>
                <a:spcPts val="0"/>
              </a:spcBef>
            </a:pPr>
            <a:r>
              <a:rPr lang="en-US" altLang="zh-CN" sz="2600" dirty="0"/>
              <a:t>Software-defined mobile network</a:t>
            </a:r>
          </a:p>
          <a:p>
            <a:pPr marL="457200" indent="-457200">
              <a:spcBef>
                <a:spcPts val="0"/>
              </a:spcBef>
            </a:pPr>
            <a:r>
              <a:rPr lang="en-US" altLang="zh-CN" sz="2600" dirty="0"/>
              <a:t>Software-defined networking</a:t>
            </a:r>
          </a:p>
          <a:p>
            <a:pPr marL="457200" indent="-457200">
              <a:spcBef>
                <a:spcPts val="0"/>
              </a:spcBef>
            </a:pPr>
            <a:r>
              <a:rPr lang="en-US" altLang="zh-CN" sz="2600" dirty="0"/>
              <a:t>Software-defined projector</a:t>
            </a:r>
          </a:p>
          <a:p>
            <a:pPr marL="457200" indent="-457200">
              <a:spcBef>
                <a:spcPts val="0"/>
              </a:spcBef>
            </a:pPr>
            <a:r>
              <a:rPr lang="en-US" altLang="zh-CN" sz="2600" dirty="0"/>
              <a:t>Software-defined radio</a:t>
            </a:r>
          </a:p>
          <a:p>
            <a:endParaRPr lang="zh-CN" altLang="en-US" dirty="0"/>
          </a:p>
        </p:txBody>
      </p:sp>
      <p:sp>
        <p:nvSpPr>
          <p:cNvPr id="4" name="文本框 3"/>
          <p:cNvSpPr txBox="1"/>
          <p:nvPr/>
        </p:nvSpPr>
        <p:spPr>
          <a:xfrm>
            <a:off x="6370320" y="2785428"/>
            <a:ext cx="4983480" cy="2893100"/>
          </a:xfrm>
          <a:prstGeom prst="rect">
            <a:avLst/>
          </a:prstGeom>
          <a:noFill/>
        </p:spPr>
        <p:txBody>
          <a:bodyPr wrap="square" rtlCol="0">
            <a:spAutoFit/>
          </a:bodyPr>
          <a:lstStyle/>
          <a:p>
            <a:pPr marL="457200" indent="-457200">
              <a:buFont typeface="Arial" panose="020B0604020202020204" pitchFamily="34" charset="0"/>
              <a:buChar char="•"/>
            </a:pPr>
            <a:r>
              <a:rPr lang="en-US" altLang="zh-CN" sz="2600" dirty="0"/>
              <a:t>Software Defined Printer, </a:t>
            </a:r>
          </a:p>
          <a:p>
            <a:pPr marL="457200" indent="-457200">
              <a:buFont typeface="Arial" panose="020B0604020202020204" pitchFamily="34" charset="0"/>
              <a:buChar char="•"/>
            </a:pPr>
            <a:r>
              <a:rPr lang="en-US" altLang="zh-CN" sz="2600" dirty="0"/>
              <a:t>Software Defined Doctor</a:t>
            </a:r>
          </a:p>
          <a:p>
            <a:pPr marL="457200" indent="-457200">
              <a:buFont typeface="Arial" panose="020B0604020202020204" pitchFamily="34" charset="0"/>
              <a:buChar char="•"/>
            </a:pPr>
            <a:r>
              <a:rPr lang="en-US" altLang="zh-CN" sz="2600" dirty="0"/>
              <a:t>Software Defined Taxi</a:t>
            </a:r>
          </a:p>
          <a:p>
            <a:pPr marL="457200" indent="-457200">
              <a:buFont typeface="Arial" panose="020B0604020202020204" pitchFamily="34" charset="0"/>
              <a:buChar char="•"/>
            </a:pPr>
            <a:r>
              <a:rPr lang="en-US" altLang="zh-CN" sz="2600" dirty="0"/>
              <a:t>Software Defined Friends</a:t>
            </a:r>
          </a:p>
          <a:p>
            <a:pPr marL="457200" indent="-457200">
              <a:buFont typeface="Arial" panose="020B0604020202020204" pitchFamily="34" charset="0"/>
              <a:buChar char="•"/>
            </a:pPr>
            <a:r>
              <a:rPr lang="en-US" altLang="zh-CN" sz="2600" dirty="0"/>
              <a:t>Software Defined  Meeting</a:t>
            </a:r>
          </a:p>
          <a:p>
            <a:pPr marL="457200" indent="-457200">
              <a:buFont typeface="Arial" panose="020B0604020202020204" pitchFamily="34" charset="0"/>
              <a:buChar char="•"/>
            </a:pPr>
            <a:r>
              <a:rPr lang="en-US" altLang="zh-CN" sz="2600" dirty="0"/>
              <a:t>Software Defined Computer</a:t>
            </a:r>
          </a:p>
          <a:p>
            <a:pPr marL="457200" indent="-457200">
              <a:buFont typeface="Arial" panose="020B0604020202020204" pitchFamily="34" charset="0"/>
              <a:buChar char="•"/>
            </a:pPr>
            <a:r>
              <a:rPr lang="en-US" altLang="zh-CN" sz="2600" dirty="0"/>
              <a:t>Software Defined Seattleite</a:t>
            </a:r>
          </a:p>
        </p:txBody>
      </p:sp>
    </p:spTree>
    <p:extLst>
      <p:ext uri="{BB962C8B-B14F-4D97-AF65-F5344CB8AC3E}">
        <p14:creationId xmlns:p14="http://schemas.microsoft.com/office/powerpoint/2010/main" val="384300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02372"/>
            <a:ext cx="10466295" cy="925793"/>
          </a:xfrm>
        </p:spPr>
        <p:txBody>
          <a:bodyPr>
            <a:noAutofit/>
          </a:bodyPr>
          <a:lstStyle/>
          <a:p>
            <a:pPr>
              <a:spcBef>
                <a:spcPts val="600"/>
              </a:spcBef>
            </a:pPr>
            <a:r>
              <a:rPr lang="en-US" altLang="zh-CN" sz="4000" b="1" spc="-300" dirty="0">
                <a:solidFill>
                  <a:srgbClr val="C00000"/>
                </a:solidFill>
                <a:effectLst>
                  <a:outerShdw blurRad="38100" dist="38100" dir="2700000" algn="tl">
                    <a:srgbClr val="000000">
                      <a:alpha val="43137"/>
                    </a:srgbClr>
                  </a:outerShdw>
                </a:effectLst>
                <a:latin typeface="Arial" panose="020B0604020202020204" pitchFamily="34" charset="0"/>
                <a:ea typeface="LiSu" panose="02010509060101010101" pitchFamily="49" charset="-122"/>
                <a:cs typeface="Arial" panose="020B0604020202020204" pitchFamily="34" charset="0"/>
              </a:rPr>
              <a:t>Dynamic Software Programming </a:t>
            </a:r>
            <a:br>
              <a:rPr lang="en-US" altLang="zh-CN" sz="66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r>
              <a:rPr lang="zh-CN" altLang="en-US" sz="4000" b="1" dirty="0">
                <a:effectLst>
                  <a:outerShdw blurRad="38100" dist="38100" dir="2700000" algn="tl">
                    <a:srgbClr val="000000">
                      <a:alpha val="43137"/>
                    </a:srgbClr>
                  </a:outerShdw>
                </a:effectLst>
                <a:latin typeface="LiSu" panose="02010509060101010101" pitchFamily="49" charset="-122"/>
                <a:ea typeface="LiSu" panose="02010509060101010101" pitchFamily="49" charset="-122"/>
              </a:rPr>
              <a:t>动态程序设计</a:t>
            </a:r>
            <a:endParaRPr lang="zh-CN" altLang="en-US" sz="1400" b="1" dirty="0"/>
          </a:p>
        </p:txBody>
      </p:sp>
      <p:sp>
        <p:nvSpPr>
          <p:cNvPr id="3" name="内容占位符 2"/>
          <p:cNvSpPr>
            <a:spLocks noGrp="1"/>
          </p:cNvSpPr>
          <p:nvPr>
            <p:ph idx="1"/>
          </p:nvPr>
        </p:nvSpPr>
        <p:spPr>
          <a:xfrm>
            <a:off x="838199" y="1326776"/>
            <a:ext cx="10697300" cy="5114848"/>
          </a:xfrm>
          <a:ln>
            <a:solidFill>
              <a:srgbClr val="C00000"/>
            </a:solidFill>
          </a:ln>
        </p:spPr>
        <p:txBody>
          <a:bodyPr>
            <a:normAutofit fontScale="92500"/>
          </a:bodyPr>
          <a:lstStyle/>
          <a:p>
            <a:r>
              <a:rPr lang="zh-CN" altLang="en-US" sz="2000" b="1" dirty="0">
                <a:solidFill>
                  <a:srgbClr val="C00000"/>
                </a:solidFill>
                <a:effectLst>
                  <a:outerShdw blurRad="38100" dist="38100" dir="2700000" algn="tl">
                    <a:srgbClr val="000000">
                      <a:alpha val="43137"/>
                    </a:srgbClr>
                  </a:outerShdw>
                </a:effectLst>
              </a:rPr>
              <a:t>动态程序设计</a:t>
            </a:r>
            <a:r>
              <a:rPr lang="zh-CN" altLang="en-US" sz="2000" b="1" dirty="0">
                <a:solidFill>
                  <a:srgbClr val="0070C0"/>
                </a:solidFill>
                <a:effectLst>
                  <a:outerShdw blurRad="38100" dist="38100" dir="2700000" algn="tl">
                    <a:srgbClr val="000000">
                      <a:alpha val="43137"/>
                    </a:srgbClr>
                  </a:outerShdw>
                </a:effectLst>
              </a:rPr>
              <a:t>作为软件开发的一个概念起源于 </a:t>
            </a:r>
            <a:r>
              <a:rPr lang="en-US" altLang="zh-CN" sz="2000" b="1" dirty="0">
                <a:solidFill>
                  <a:srgbClr val="0070C0"/>
                </a:solidFill>
                <a:effectLst>
                  <a:outerShdw blurRad="38100" dist="38100" dir="2700000" algn="tl">
                    <a:srgbClr val="000000">
                      <a:alpha val="43137"/>
                    </a:srgbClr>
                  </a:outerShdw>
                </a:effectLst>
              </a:rPr>
              <a:t>1989 </a:t>
            </a:r>
            <a:r>
              <a:rPr lang="zh-CN" altLang="en-US" sz="2000" b="1" dirty="0">
                <a:solidFill>
                  <a:srgbClr val="0070C0"/>
                </a:solidFill>
                <a:effectLst>
                  <a:outerShdw blurRad="38100" dist="38100" dir="2700000" algn="tl">
                    <a:srgbClr val="000000">
                      <a:alpha val="43137"/>
                    </a:srgbClr>
                  </a:outerShdw>
                </a:effectLst>
              </a:rPr>
              <a:t>年作为人工智能研究项目的一篇论文 </a:t>
            </a:r>
            <a:r>
              <a:rPr lang="en-US" altLang="zh-CN" sz="2000" b="1" dirty="0">
                <a:solidFill>
                  <a:srgbClr val="0070C0"/>
                </a:solidFill>
                <a:effectLst>
                  <a:outerShdw blurRad="38100" dist="38100" dir="2700000" algn="tl">
                    <a:srgbClr val="000000">
                      <a:alpha val="43137"/>
                    </a:srgbClr>
                  </a:outerShdw>
                </a:effectLst>
              </a:rPr>
              <a:t>[2]</a:t>
            </a:r>
            <a:r>
              <a:rPr lang="zh-CN" altLang="en-US" sz="2000" b="1" dirty="0">
                <a:solidFill>
                  <a:srgbClr val="0070C0"/>
                </a:solidFill>
                <a:effectLst>
                  <a:outerShdw blurRad="38100" dist="38100" dir="2700000" algn="tl">
                    <a:srgbClr val="000000">
                      <a:alpha val="43137"/>
                    </a:srgbClr>
                  </a:outerShdw>
                </a:effectLst>
              </a:rPr>
              <a:t>，当时我们认为智能系统化、可以由一组进程和它们之间的关系组成</a:t>
            </a:r>
            <a:r>
              <a:rPr lang="zh-CN" altLang="en-US" sz="3200" b="1" dirty="0">
                <a:solidFill>
                  <a:srgbClr val="0070C0"/>
                </a:solidFill>
                <a:effectLst>
                  <a:outerShdw blurRad="38100" dist="38100" dir="2700000" algn="tl">
                    <a:srgbClr val="000000">
                      <a:alpha val="43137"/>
                    </a:srgbClr>
                  </a:outerShdw>
                </a:effectLst>
              </a:rPr>
              <a:t>。</a:t>
            </a:r>
            <a:endParaRPr lang="en-US" altLang="zh-CN" sz="3200" b="1" dirty="0">
              <a:solidFill>
                <a:srgbClr val="0070C0"/>
              </a:solidFill>
              <a:effectLst>
                <a:outerShdw blurRad="38100" dist="38100" dir="2700000" algn="tl">
                  <a:srgbClr val="000000">
                    <a:alpha val="43137"/>
                  </a:srgbClr>
                </a:outerShdw>
              </a:effectLst>
            </a:endParaRPr>
          </a:p>
          <a:p>
            <a:r>
              <a:rPr lang="en-US" altLang="zh-CN" sz="2400" b="1" dirty="0">
                <a:solidFill>
                  <a:srgbClr val="C00000"/>
                </a:solidFill>
                <a:effectLst>
                  <a:outerShdw blurRad="38100" dist="38100" dir="2700000" algn="tl">
                    <a:srgbClr val="000000">
                      <a:alpha val="43137"/>
                    </a:srgbClr>
                  </a:outerShdw>
                </a:effectLst>
              </a:rPr>
              <a:t>Dynamic (Software) Programming </a:t>
            </a:r>
            <a:r>
              <a:rPr lang="en-US" altLang="zh-CN" dirty="0"/>
              <a:t>as a concept for software development was originated from a paper in 1989 as part of a research project on AI </a:t>
            </a:r>
            <a:r>
              <a:rPr lang="en-US" altLang="zh-CN" dirty="0">
                <a:solidFill>
                  <a:srgbClr val="C00000"/>
                </a:solidFill>
                <a:latin typeface="Aharoni" panose="02010803020104030203" pitchFamily="2" charset="-79"/>
                <a:cs typeface="Aharoni" panose="02010803020104030203" pitchFamily="2" charset="-79"/>
              </a:rPr>
              <a:t>[</a:t>
            </a:r>
            <a:r>
              <a:rPr lang="en-US" altLang="zh-CN" dirty="0">
                <a:solidFill>
                  <a:srgbClr val="C00000"/>
                </a:solidFill>
                <a:latin typeface="Aharoni" panose="020B0604020202020204" pitchFamily="2" charset="-79"/>
                <a:cs typeface="Aharoni" panose="020B0604020202020204" pitchFamily="2" charset="-79"/>
              </a:rPr>
              <a:t>2]</a:t>
            </a:r>
            <a:r>
              <a:rPr lang="en-US" altLang="zh-CN" dirty="0"/>
              <a:t>, when we considered that an intelligent system consists of a set of processes and the relationships between them</a:t>
            </a:r>
            <a:r>
              <a:rPr lang="en-US" altLang="zh-CN" sz="2400" dirty="0"/>
              <a:t>.</a:t>
            </a:r>
          </a:p>
          <a:p>
            <a:r>
              <a:rPr lang="en-US" b="1" i="0" dirty="0">
                <a:solidFill>
                  <a:srgbClr val="FF0000"/>
                </a:solidFill>
                <a:effectLst>
                  <a:outerShdw blurRad="38100" dist="38100" dir="2700000" algn="tl">
                    <a:srgbClr val="000000">
                      <a:alpha val="43137"/>
                    </a:srgbClr>
                  </a:outerShdw>
                </a:effectLst>
                <a:latin typeface="Söhne"/>
              </a:rPr>
              <a:t>Dynamic Software Programming </a:t>
            </a:r>
            <a:r>
              <a:rPr lang="en-US" b="0" i="0" dirty="0">
                <a:solidFill>
                  <a:srgbClr val="374151"/>
                </a:solidFill>
                <a:effectLst/>
                <a:latin typeface="Söhne"/>
              </a:rPr>
              <a:t>is a </a:t>
            </a:r>
            <a:r>
              <a:rPr lang="en-US" b="1" i="1" dirty="0">
                <a:solidFill>
                  <a:srgbClr val="C00000"/>
                </a:solidFill>
                <a:effectLst/>
                <a:latin typeface="Söhne"/>
              </a:rPr>
              <a:t>new paradigm </a:t>
            </a:r>
            <a:r>
              <a:rPr lang="en-US" b="1" i="1" dirty="0">
                <a:solidFill>
                  <a:srgbClr val="002060"/>
                </a:solidFill>
                <a:effectLst/>
                <a:latin typeface="Söhne"/>
              </a:rPr>
              <a:t>of software development</a:t>
            </a:r>
            <a:r>
              <a:rPr lang="en-US" b="0" i="0" dirty="0">
                <a:solidFill>
                  <a:srgbClr val="374151"/>
                </a:solidFill>
                <a:effectLst/>
                <a:latin typeface="Söhne"/>
              </a:rPr>
              <a:t>, characterized by its </a:t>
            </a:r>
            <a:r>
              <a:rPr lang="en-US" b="1" i="1" u="sng" spc="-150" dirty="0">
                <a:solidFill>
                  <a:srgbClr val="002060"/>
                </a:solidFill>
                <a:latin typeface="Söhne"/>
              </a:rPr>
              <a:t>integration, intelligence, autonomy, dynamic nature, evolution</a:t>
            </a:r>
            <a:r>
              <a:rPr lang="en-US" b="1" i="1" spc="-150" dirty="0">
                <a:solidFill>
                  <a:srgbClr val="002060"/>
                </a:solidFill>
                <a:latin typeface="Söhne"/>
              </a:rPr>
              <a:t>, </a:t>
            </a:r>
            <a:r>
              <a:rPr lang="en-US" spc="-150" dirty="0">
                <a:latin typeface="Söhne"/>
              </a:rPr>
              <a:t>and</a:t>
            </a:r>
            <a:r>
              <a:rPr lang="en-US" b="1" i="1" spc="-150" dirty="0">
                <a:solidFill>
                  <a:srgbClr val="002060"/>
                </a:solidFill>
                <a:latin typeface="Söhne"/>
              </a:rPr>
              <a:t> </a:t>
            </a:r>
            <a:r>
              <a:rPr lang="en-US" b="1" i="1" u="sng" spc="-150" dirty="0">
                <a:solidFill>
                  <a:srgbClr val="002060"/>
                </a:solidFill>
                <a:latin typeface="Söhne"/>
              </a:rPr>
              <a:t>uncertainty</a:t>
            </a:r>
            <a:r>
              <a:rPr lang="en-US" b="0" i="0" dirty="0">
                <a:solidFill>
                  <a:srgbClr val="374151"/>
                </a:solidFill>
                <a:effectLst/>
                <a:latin typeface="Söhne"/>
              </a:rPr>
              <a:t>. In this paradigm, systems are built using </a:t>
            </a:r>
            <a:r>
              <a:rPr lang="en-US" b="1" i="0" dirty="0">
                <a:solidFill>
                  <a:srgbClr val="C00000"/>
                </a:solidFill>
                <a:effectLst>
                  <a:outerShdw blurRad="38100" dist="38100" dir="2700000" algn="tl">
                    <a:srgbClr val="000000">
                      <a:alpha val="43137"/>
                    </a:srgbClr>
                  </a:outerShdw>
                </a:effectLst>
                <a:latin typeface="Söhne"/>
              </a:rPr>
              <a:t>active components</a:t>
            </a:r>
            <a:r>
              <a:rPr lang="en-US" b="0" i="0" dirty="0">
                <a:solidFill>
                  <a:srgbClr val="374151"/>
                </a:solidFill>
                <a:effectLst/>
                <a:latin typeface="Söhne"/>
              </a:rPr>
              <a:t>, which allows the system architecture to change dynamically during runtime, leading </a:t>
            </a:r>
            <a:r>
              <a:rPr lang="en-US" i="0" dirty="0">
                <a:effectLst/>
                <a:latin typeface="Söhne"/>
              </a:rPr>
              <a:t>to</a:t>
            </a:r>
            <a:r>
              <a:rPr lang="en-US" b="1" i="0" dirty="0">
                <a:solidFill>
                  <a:srgbClr val="C00000"/>
                </a:solidFill>
                <a:effectLst/>
                <a:latin typeface="Söhne"/>
              </a:rPr>
              <a:t> dynamic architecture</a:t>
            </a:r>
            <a:r>
              <a:rPr lang="en-US" b="0" i="0" dirty="0">
                <a:solidFill>
                  <a:srgbClr val="374151"/>
                </a:solidFill>
                <a:effectLst/>
                <a:latin typeface="Söhne"/>
              </a:rPr>
              <a:t>. This new approach brings new advantages and challenges to software </a:t>
            </a:r>
            <a:r>
              <a:rPr lang="en-US" sz="3200" b="0" i="0" dirty="0">
                <a:solidFill>
                  <a:srgbClr val="374151"/>
                </a:solidFill>
                <a:effectLst/>
                <a:latin typeface="Söhne"/>
              </a:rPr>
              <a:t>development</a:t>
            </a:r>
            <a:r>
              <a:rPr lang="en-US" b="0" i="0" dirty="0">
                <a:solidFill>
                  <a:srgbClr val="374151"/>
                </a:solidFill>
                <a:effectLst/>
                <a:latin typeface="Söhne"/>
              </a:rPr>
              <a:t>.</a:t>
            </a:r>
            <a:endParaRPr lang="LID4096" dirty="0"/>
          </a:p>
          <a:p>
            <a:pPr>
              <a:buFont typeface="Wingdings" panose="05000000000000000000" pitchFamily="2" charset="2"/>
              <a:buChar char="v"/>
            </a:pPr>
            <a:r>
              <a:rPr lang="zh-CN" altLang="en-US" sz="2200" b="1" dirty="0"/>
              <a:t>李海宽 董占球 魏源瑞 </a:t>
            </a:r>
            <a:r>
              <a:rPr lang="en-US" altLang="zh-CN" sz="2200" b="1" dirty="0"/>
              <a:t>“</a:t>
            </a:r>
            <a:r>
              <a:rPr lang="zh-CN" altLang="en-US" sz="2200" b="1" dirty="0"/>
              <a:t>动态程序设计”</a:t>
            </a:r>
            <a:r>
              <a:rPr lang="en-US" altLang="zh-CN" sz="2200" b="1" dirty="0"/>
              <a:t>《</a:t>
            </a:r>
            <a:r>
              <a:rPr lang="zh-CN" altLang="en-US" sz="2200" b="1" dirty="0"/>
              <a:t>计算机工程设计</a:t>
            </a:r>
            <a:r>
              <a:rPr lang="en-US" altLang="zh-CN" sz="2200" b="1" dirty="0"/>
              <a:t>&gt;, 1989-2</a:t>
            </a:r>
            <a:endParaRPr lang="en-US" altLang="zh-CN" sz="2200" dirty="0">
              <a:latin typeface="Arial" panose="020B0604020202020204" pitchFamily="34" charset="0"/>
              <a:ea typeface="FangSong" panose="02010609060101010101" pitchFamily="49" charset="-122"/>
              <a:cs typeface="Arial" panose="020B0604020202020204" pitchFamily="34" charset="0"/>
            </a:endParaRPr>
          </a:p>
          <a:p>
            <a:pPr>
              <a:buFont typeface="Wingdings" panose="05000000000000000000" pitchFamily="2" charset="2"/>
              <a:buChar char="v"/>
            </a:pPr>
            <a:endParaRPr lang="en-US" altLang="zh-CN" sz="2200" dirty="0"/>
          </a:p>
          <a:p>
            <a:pPr marL="0" indent="0">
              <a:buNone/>
            </a:pPr>
            <a:endParaRPr lang="en-US" altLang="zh-CN" sz="2400" dirty="0"/>
          </a:p>
          <a:p>
            <a:pPr marL="0" indent="0">
              <a:buNone/>
            </a:pPr>
            <a:endParaRPr lang="en-US" altLang="zh-CN" dirty="0"/>
          </a:p>
        </p:txBody>
      </p:sp>
    </p:spTree>
    <p:extLst>
      <p:ext uri="{BB962C8B-B14F-4D97-AF65-F5344CB8AC3E}">
        <p14:creationId xmlns:p14="http://schemas.microsoft.com/office/powerpoint/2010/main" val="3003915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43239"/>
          </a:xfrm>
        </p:spPr>
        <p:txBody>
          <a:bodyPr/>
          <a:lstStyle/>
          <a:p>
            <a:r>
              <a:rPr lang="en-US" altLang="zh-CN" b="1" dirty="0">
                <a:solidFill>
                  <a:srgbClr val="C00000"/>
                </a:solidFill>
                <a:effectLst>
                  <a:outerShdw blurRad="38100" dist="38100" dir="2700000" algn="tl">
                    <a:srgbClr val="000000">
                      <a:alpha val="43137"/>
                    </a:srgbClr>
                  </a:outerShdw>
                </a:effectLst>
              </a:rPr>
              <a:t>Internet of Things </a:t>
            </a:r>
            <a:r>
              <a:rPr lang="en-US" altLang="zh-CN" b="1" dirty="0">
                <a:solidFill>
                  <a:srgbClr val="002060"/>
                </a:solidFill>
                <a:effectLst>
                  <a:outerShdw blurRad="38100" dist="38100" dir="2700000" algn="tl">
                    <a:srgbClr val="000000">
                      <a:alpha val="43137"/>
                    </a:srgbClr>
                  </a:outerShdw>
                </a:effectLst>
              </a:rPr>
              <a:t>(Examples)</a:t>
            </a:r>
            <a:endParaRPr lang="zh-CN" altLang="en-US" b="1" dirty="0">
              <a:solidFill>
                <a:srgbClr val="00206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1108365"/>
            <a:ext cx="10515600" cy="2000596"/>
          </a:xfrm>
          <a:ln>
            <a:solidFill>
              <a:srgbClr val="C00000"/>
            </a:solidFill>
          </a:ln>
        </p:spPr>
        <p:txBody>
          <a:bodyPr>
            <a:noAutofit/>
          </a:bodyPr>
          <a:lstStyle/>
          <a:p>
            <a:endParaRPr lang="en-US" altLang="zh-CN" sz="700" b="1" dirty="0">
              <a:solidFill>
                <a:srgbClr val="FF0000"/>
              </a:solidFill>
            </a:endParaRPr>
          </a:p>
          <a:p>
            <a:pPr marL="0" indent="0">
              <a:buNone/>
            </a:pPr>
            <a:r>
              <a:rPr lang="en-US" altLang="zh-CN" b="1" dirty="0">
                <a:solidFill>
                  <a:srgbClr val="C00000"/>
                </a:solidFill>
              </a:rPr>
              <a:t>The Internet of Things (</a:t>
            </a:r>
            <a:r>
              <a:rPr lang="en-US" altLang="zh-CN" b="1" dirty="0" err="1">
                <a:solidFill>
                  <a:srgbClr val="C00000"/>
                </a:solidFill>
              </a:rPr>
              <a:t>IoT</a:t>
            </a:r>
            <a:r>
              <a:rPr lang="en-US" altLang="zh-CN" b="1" dirty="0">
                <a:solidFill>
                  <a:srgbClr val="C00000"/>
                </a:solidFill>
              </a:rPr>
              <a:t>) </a:t>
            </a:r>
            <a:r>
              <a:rPr lang="en-US" altLang="zh-CN" dirty="0"/>
              <a:t>describes the network of physical objects—“things”—that are embedded with sensors, software, and other technologies for the purpose of connecting and exchanging data with other devices and systems over the internet</a:t>
            </a:r>
            <a:r>
              <a:rPr lang="en-US" altLang="zh-CN" b="1" dirty="0">
                <a:solidFill>
                  <a:srgbClr val="002060"/>
                </a:solidFill>
              </a:rPr>
              <a:t>.</a:t>
            </a:r>
            <a:r>
              <a:rPr lang="en-US" altLang="zh-CN" sz="1600" b="1" dirty="0">
                <a:solidFill>
                  <a:srgbClr val="002060"/>
                </a:solidFill>
              </a:rPr>
              <a:t>[</a:t>
            </a:r>
            <a:r>
              <a:rPr lang="en-US" altLang="zh-CN" sz="1400" b="1" dirty="0">
                <a:solidFill>
                  <a:srgbClr val="002060"/>
                </a:solidFill>
              </a:rPr>
              <a:t>1][2][3][4]. [wiki]</a:t>
            </a:r>
          </a:p>
        </p:txBody>
      </p:sp>
      <p:sp>
        <p:nvSpPr>
          <p:cNvPr id="5" name="文本框 4"/>
          <p:cNvSpPr txBox="1"/>
          <p:nvPr/>
        </p:nvSpPr>
        <p:spPr>
          <a:xfrm>
            <a:off x="838200" y="5713342"/>
            <a:ext cx="9933709" cy="923330"/>
          </a:xfrm>
          <a:prstGeom prst="rect">
            <a:avLst/>
          </a:prstGeom>
          <a:noFill/>
        </p:spPr>
        <p:txBody>
          <a:bodyPr wrap="square" rtlCol="0">
            <a:spAutoFit/>
          </a:bodyPr>
          <a:lstStyle/>
          <a:p>
            <a:pPr>
              <a:buClr>
                <a:srgbClr val="C00000"/>
              </a:buClr>
            </a:pPr>
            <a:r>
              <a:rPr lang="en-US" altLang="zh-CN" sz="1200" b="1" dirty="0"/>
              <a:t>Reference</a:t>
            </a:r>
          </a:p>
          <a:p>
            <a:pPr marL="514350" indent="-514350">
              <a:buClr>
                <a:srgbClr val="C00000"/>
              </a:buClr>
              <a:buFont typeface="+mj-lt"/>
              <a:buAutoNum type="arabicPeriod"/>
            </a:pPr>
            <a:r>
              <a:rPr lang="en-US" altLang="zh-CN" sz="1050" dirty="0"/>
              <a:t> </a:t>
            </a:r>
            <a:r>
              <a:rPr lang="en-US" altLang="zh-CN" sz="1050" i="1" dirty="0"/>
              <a:t>Rouse, Margaret (2019). </a:t>
            </a:r>
            <a:r>
              <a:rPr lang="en-US" altLang="zh-CN" sz="1050" i="1" dirty="0">
                <a:hlinkClick r:id="rId2"/>
              </a:rPr>
              <a:t>"internet of things (</a:t>
            </a:r>
            <a:r>
              <a:rPr lang="en-US" altLang="zh-CN" sz="1050" i="1" dirty="0" err="1">
                <a:hlinkClick r:id="rId2"/>
              </a:rPr>
              <a:t>IoT</a:t>
            </a:r>
            <a:r>
              <a:rPr lang="en-US" altLang="zh-CN" sz="1050" i="1" dirty="0">
                <a:hlinkClick r:id="rId2"/>
              </a:rPr>
              <a:t>)"</a:t>
            </a:r>
            <a:r>
              <a:rPr lang="en-US" altLang="zh-CN" sz="1050" i="1" dirty="0"/>
              <a:t>. IOT Agenda. Retrieved 14 August 2019.</a:t>
            </a:r>
            <a:endParaRPr lang="en-US" altLang="zh-CN" sz="1050" dirty="0"/>
          </a:p>
          <a:p>
            <a:pPr marL="514350" indent="-514350">
              <a:buClr>
                <a:srgbClr val="C00000"/>
              </a:buClr>
              <a:buFont typeface="+mj-lt"/>
              <a:buAutoNum type="arabicPeriod"/>
            </a:pPr>
            <a:r>
              <a:rPr lang="en-US" altLang="zh-CN" sz="1050" b="1" dirty="0">
                <a:hlinkClick r:id="rId3" tooltip="Jump up"/>
              </a:rPr>
              <a:t>^</a:t>
            </a:r>
            <a:r>
              <a:rPr lang="en-US" altLang="zh-CN" sz="1050" dirty="0"/>
              <a:t> </a:t>
            </a:r>
            <a:r>
              <a:rPr lang="en-US" altLang="zh-CN" sz="1050" i="1" dirty="0"/>
              <a:t>Brown, Eric (20 September 2016). </a:t>
            </a:r>
            <a:r>
              <a:rPr lang="en-US" altLang="zh-CN" sz="1050" i="1" dirty="0">
                <a:hlinkClick r:id="rId4"/>
              </a:rPr>
              <a:t>"21 Open Source Projects for </a:t>
            </a:r>
            <a:r>
              <a:rPr lang="en-US" altLang="zh-CN" sz="1050" i="1" dirty="0" err="1">
                <a:hlinkClick r:id="rId4"/>
              </a:rPr>
              <a:t>IoT</a:t>
            </a:r>
            <a:r>
              <a:rPr lang="en-US" altLang="zh-CN" sz="1050" i="1" dirty="0">
                <a:hlinkClick r:id="rId4"/>
              </a:rPr>
              <a:t>"</a:t>
            </a:r>
            <a:r>
              <a:rPr lang="en-US" altLang="zh-CN" sz="1050" i="1" dirty="0"/>
              <a:t>. Linux.com. Retrieved 23 October 2016.</a:t>
            </a:r>
            <a:endParaRPr lang="en-US" altLang="zh-CN" sz="1050" dirty="0"/>
          </a:p>
          <a:p>
            <a:pPr marL="514350" indent="-514350">
              <a:buClr>
                <a:srgbClr val="C00000"/>
              </a:buClr>
              <a:buFont typeface="+mj-lt"/>
              <a:buAutoNum type="arabicPeriod"/>
            </a:pPr>
            <a:r>
              <a:rPr lang="en-US" altLang="zh-CN" sz="1050" b="1" dirty="0">
                <a:hlinkClick r:id="rId5" tooltip="Jump up"/>
              </a:rPr>
              <a:t>^</a:t>
            </a:r>
            <a:r>
              <a:rPr lang="en-US" altLang="zh-CN" sz="1050" dirty="0"/>
              <a:t> </a:t>
            </a:r>
            <a:r>
              <a:rPr lang="en-US" altLang="zh-CN" sz="1050" i="1" dirty="0">
                <a:hlinkClick r:id="rId6"/>
              </a:rPr>
              <a:t>"Internet of Things Global Standards Initiative"</a:t>
            </a:r>
            <a:r>
              <a:rPr lang="en-US" altLang="zh-CN" sz="1050" i="1" dirty="0"/>
              <a:t>. ITU. Retrieved 26 June 2015.</a:t>
            </a:r>
            <a:endParaRPr lang="en-US" altLang="zh-CN" sz="1050" dirty="0"/>
          </a:p>
          <a:p>
            <a:pPr marL="514350" indent="-514350">
              <a:buClr>
                <a:srgbClr val="C00000"/>
              </a:buClr>
              <a:buFont typeface="+mj-lt"/>
              <a:buAutoNum type="arabicPeriod"/>
            </a:pPr>
            <a:r>
              <a:rPr lang="en-US" altLang="zh-CN" sz="1050" b="1" dirty="0">
                <a:hlinkClick r:id="rId7" tooltip="Jump up"/>
              </a:rPr>
              <a:t>^</a:t>
            </a:r>
            <a:r>
              <a:rPr lang="en-US" altLang="zh-CN" sz="1050" dirty="0"/>
              <a:t> </a:t>
            </a:r>
            <a:r>
              <a:rPr lang="en-US" altLang="zh-CN" sz="1050" i="1" dirty="0"/>
              <a:t>Hendricks, Drew. </a:t>
            </a:r>
            <a:r>
              <a:rPr lang="en-US" altLang="zh-CN" sz="1050" i="1" dirty="0">
                <a:hlinkClick r:id="rId8"/>
              </a:rPr>
              <a:t>"The Trouble with the Internet of Things"</a:t>
            </a:r>
            <a:r>
              <a:rPr lang="en-US" altLang="zh-CN" sz="1050" i="1" dirty="0"/>
              <a:t>. London </a:t>
            </a:r>
            <a:r>
              <a:rPr lang="en-US" altLang="zh-CN" sz="1050" i="1" dirty="0" err="1"/>
              <a:t>Datastore</a:t>
            </a:r>
            <a:r>
              <a:rPr lang="en-US" altLang="zh-CN" sz="1050" i="1" dirty="0"/>
              <a:t>. Greater London Authority. Retrieved 10 August 2015.</a:t>
            </a:r>
            <a:endParaRPr lang="en-US" altLang="zh-CN" sz="1050" dirty="0"/>
          </a:p>
        </p:txBody>
      </p:sp>
      <p:sp>
        <p:nvSpPr>
          <p:cNvPr id="4" name="文本框 3"/>
          <p:cNvSpPr txBox="1"/>
          <p:nvPr/>
        </p:nvSpPr>
        <p:spPr>
          <a:xfrm>
            <a:off x="1260764" y="3287767"/>
            <a:ext cx="4103715"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Internet of home</a:t>
            </a:r>
          </a:p>
          <a:p>
            <a:pPr marL="457200" indent="-457200">
              <a:spcBef>
                <a:spcPts val="0"/>
              </a:spcBef>
              <a:buFont typeface="Arial" panose="020B0604020202020204" pitchFamily="34" charset="0"/>
              <a:buChar char="•"/>
            </a:pPr>
            <a:r>
              <a:rPr lang="en-US" altLang="zh-CN" sz="2800" dirty="0"/>
              <a:t>Internet of restaurant</a:t>
            </a:r>
          </a:p>
          <a:p>
            <a:pPr marL="457200" indent="-457200">
              <a:spcBef>
                <a:spcPts val="0"/>
              </a:spcBef>
              <a:buFont typeface="Arial" panose="020B0604020202020204" pitchFamily="34" charset="0"/>
              <a:buChar char="•"/>
            </a:pPr>
            <a:r>
              <a:rPr lang="en-US" altLang="zh-CN" sz="2800" dirty="0"/>
              <a:t>Internet of people</a:t>
            </a:r>
          </a:p>
          <a:p>
            <a:pPr marL="457200" indent="-457200">
              <a:spcBef>
                <a:spcPts val="0"/>
              </a:spcBef>
              <a:buFont typeface="Arial" panose="020B0604020202020204" pitchFamily="34" charset="0"/>
              <a:buChar char="•"/>
            </a:pPr>
            <a:r>
              <a:rPr lang="en-US" altLang="zh-CN" sz="2800" dirty="0"/>
              <a:t>Internet of  Taxi</a:t>
            </a:r>
          </a:p>
          <a:p>
            <a:pPr marL="457200" indent="-457200">
              <a:spcBef>
                <a:spcPts val="0"/>
              </a:spcBef>
              <a:buFont typeface="Arial" panose="020B0604020202020204" pitchFamily="34" charset="0"/>
              <a:buChar char="•"/>
            </a:pPr>
            <a:r>
              <a:rPr lang="en-US" altLang="zh-CN" sz="2800" dirty="0"/>
              <a:t>Internet of University </a:t>
            </a:r>
          </a:p>
        </p:txBody>
      </p:sp>
      <p:sp>
        <p:nvSpPr>
          <p:cNvPr id="6" name="文本框 5"/>
          <p:cNvSpPr txBox="1"/>
          <p:nvPr/>
        </p:nvSpPr>
        <p:spPr>
          <a:xfrm>
            <a:off x="6568440" y="3287767"/>
            <a:ext cx="3840480"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Internet of Doctors</a:t>
            </a:r>
          </a:p>
          <a:p>
            <a:pPr marL="457200" indent="-457200">
              <a:spcBef>
                <a:spcPts val="0"/>
              </a:spcBef>
              <a:buFont typeface="Arial" panose="020B0604020202020204" pitchFamily="34" charset="0"/>
              <a:buChar char="•"/>
            </a:pPr>
            <a:r>
              <a:rPr lang="en-US" altLang="zh-CN" sz="2800" dirty="0"/>
              <a:t>Internet of Courses</a:t>
            </a:r>
          </a:p>
          <a:p>
            <a:pPr marL="457200" indent="-457200">
              <a:spcBef>
                <a:spcPts val="0"/>
              </a:spcBef>
              <a:buFont typeface="Arial" panose="020B0604020202020204" pitchFamily="34" charset="0"/>
              <a:buChar char="•"/>
            </a:pPr>
            <a:r>
              <a:rPr lang="en-US" altLang="zh-CN" sz="2800" dirty="0"/>
              <a:t>Internet of Animals</a:t>
            </a:r>
          </a:p>
          <a:p>
            <a:pPr marL="457200" indent="-457200">
              <a:spcBef>
                <a:spcPts val="0"/>
              </a:spcBef>
              <a:buFont typeface="Arial" panose="020B0604020202020204" pitchFamily="34" charset="0"/>
              <a:buChar char="•"/>
            </a:pPr>
            <a:r>
              <a:rPr lang="en-US" altLang="zh-CN" sz="2800" dirty="0"/>
              <a:t>Internet of  Shops</a:t>
            </a:r>
          </a:p>
          <a:p>
            <a:pPr marL="457200" indent="-457200">
              <a:spcBef>
                <a:spcPts val="0"/>
              </a:spcBef>
              <a:buFont typeface="Arial" panose="020B0604020202020204" pitchFamily="34" charset="0"/>
              <a:buChar char="•"/>
            </a:pPr>
            <a:r>
              <a:rPr lang="en-US" altLang="zh-CN" sz="2800" dirty="0"/>
              <a:t>Internet of Games </a:t>
            </a:r>
          </a:p>
        </p:txBody>
      </p:sp>
    </p:spTree>
    <p:extLst>
      <p:ext uri="{BB962C8B-B14F-4D97-AF65-F5344CB8AC3E}">
        <p14:creationId xmlns:p14="http://schemas.microsoft.com/office/powerpoint/2010/main" val="138454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4426" y="324182"/>
            <a:ext cx="11144536" cy="999651"/>
          </a:xfrm>
        </p:spPr>
        <p:txBody>
          <a:bodyPr>
            <a:normAutofit fontScale="90000"/>
          </a:bodyPr>
          <a:lstStyle/>
          <a:p>
            <a:pPr algn="ctr"/>
            <a:br>
              <a:rPr lang="en-US" altLang="zh-CN" sz="40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altLang="zh-CN" sz="40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Intelligent Software Development </a:t>
            </a:r>
            <a:br>
              <a:rPr lang="en-US" altLang="zh-CN" sz="4000" b="1" spc="-15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zh-CN" altLang="en-US" sz="4000" b="1" dirty="0">
              <a:solidFill>
                <a:srgbClr val="A5301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499132" y="1501877"/>
            <a:ext cx="8905012" cy="2940281"/>
          </a:xfrm>
          <a:ln>
            <a:noFill/>
          </a:ln>
        </p:spPr>
        <p:txBody>
          <a:bodyPr>
            <a:noAutofit/>
          </a:bodyPr>
          <a:lstStyle/>
          <a:p>
            <a:pPr lvl="1" indent="-252000">
              <a:buFont typeface="Wingdings" panose="05000000000000000000" pitchFamily="2" charset="2"/>
              <a:buChar char="l"/>
            </a:pPr>
            <a:endParaRPr lang="en-US" altLang="zh-CN" sz="500" dirty="0">
              <a:latin typeface="Arial" panose="020B0604020202020204" pitchFamily="34" charset="0"/>
              <a:cs typeface="Arial" panose="020B0604020202020204" pitchFamily="34" charset="0"/>
            </a:endParaRPr>
          </a:p>
          <a:p>
            <a:pPr indent="-2520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Dynamic programming </a:t>
            </a:r>
            <a:r>
              <a:rPr lang="en-US" altLang="zh-CN" sz="2400" dirty="0">
                <a:latin typeface="Arial" panose="020B0604020202020204" pitchFamily="34" charset="0"/>
                <a:cs typeface="Arial" panose="020B0604020202020204" pitchFamily="34" charset="0"/>
              </a:rPr>
              <a:t>with a set of </a:t>
            </a:r>
            <a:r>
              <a:rPr lang="en-US" altLang="zh-CN" b="1" i="1" dirty="0">
                <a:solidFill>
                  <a:srgbClr val="C00000"/>
                </a:solidFill>
                <a:latin typeface="Arial Narrow" panose="020B0606020202030204" pitchFamily="34" charset="0"/>
                <a:cs typeface="Arial" panose="020B0604020202020204" pitchFamily="34" charset="0"/>
              </a:rPr>
              <a:t>intelligent components</a:t>
            </a:r>
            <a:r>
              <a:rPr lang="en-US" altLang="zh-CN" b="1" dirty="0">
                <a:solidFill>
                  <a:srgbClr val="C0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 a </a:t>
            </a:r>
            <a:r>
              <a:rPr lang="en-US" altLang="zh-CN" dirty="0">
                <a:latin typeface="Arial Narrow" panose="020B0606020202030204" pitchFamily="34" charset="0"/>
                <a:cs typeface="Arial" panose="020B0604020202020204" pitchFamily="34" charset="0"/>
              </a:rPr>
              <a:t>network style architecture</a:t>
            </a:r>
            <a:r>
              <a:rPr lang="en-US" altLang="zh-CN"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resulting an intelligent system.</a:t>
            </a:r>
            <a:endParaRPr lang="en-US" altLang="zh-CN" sz="2400" b="1" dirty="0">
              <a:solidFill>
                <a:srgbClr val="C00000"/>
              </a:solidFill>
              <a:latin typeface="Arial" panose="020B0604020202020204" pitchFamily="34" charset="0"/>
              <a:cs typeface="Arial" panose="020B0604020202020204" pitchFamily="34" charset="0"/>
            </a:endParaRPr>
          </a:p>
          <a:p>
            <a:pPr lvl="0" fontAlgn="base">
              <a:lnSpc>
                <a:spcPct val="80000"/>
              </a:lnSpc>
              <a:spcBef>
                <a:spcPts val="1200"/>
              </a:spcBef>
              <a:spcAft>
                <a:spcPct val="10000"/>
              </a:spcAft>
              <a:buFont typeface="Wingdings" panose="05000000000000000000" pitchFamily="2" charset="2"/>
              <a:buChar char="l"/>
              <a:defRPr/>
            </a:pPr>
            <a:r>
              <a:rPr lang="en-US" altLang="zh-CN" sz="2400" b="1" kern="0" dirty="0">
                <a:solidFill>
                  <a:srgbClr val="C00000"/>
                </a:solidFill>
                <a:latin typeface="Arial Unicode MS" pitchFamily="34" charset="-122"/>
                <a:ea typeface="Arial Unicode MS" pitchFamily="34" charset="-122"/>
                <a:cs typeface="Arial Unicode MS" pitchFamily="34" charset="-122"/>
              </a:rPr>
              <a:t>Intelligent Components refers to </a:t>
            </a:r>
            <a:r>
              <a:rPr lang="en-US" altLang="zh-CN" sz="2400" kern="0" dirty="0">
                <a:latin typeface="Arial Unicode MS" pitchFamily="34" charset="-122"/>
                <a:ea typeface="Arial Unicode MS" pitchFamily="34" charset="-122"/>
                <a:cs typeface="Arial Unicode MS" pitchFamily="34" charset="-122"/>
              </a:rPr>
              <a:t>active components that perceive and respond to the world around. Intelligent refers to both natural intelligent, artificial intelligent and their combination,  for example , the software defined robots, humans, animals, taxies and airplane.</a:t>
            </a:r>
            <a:endParaRPr lang="en-US" altLang="zh-CN" sz="2400" kern="0" dirty="0">
              <a:effectLst>
                <a:outerShdw blurRad="38100" dist="38100" dir="2700000" algn="tl">
                  <a:srgbClr val="000000"/>
                </a:outerShdw>
              </a:effectLst>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71</a:t>
            </a:fld>
            <a:endParaRPr lang="en-US" dirty="0"/>
          </a:p>
        </p:txBody>
      </p:sp>
      <p:sp>
        <p:nvSpPr>
          <p:cNvPr id="78" name="矩形 77"/>
          <p:cNvSpPr/>
          <p:nvPr/>
        </p:nvSpPr>
        <p:spPr>
          <a:xfrm>
            <a:off x="1891146" y="4253346"/>
            <a:ext cx="7626927" cy="2078182"/>
          </a:xfrm>
          <a:prstGeom prst="rect">
            <a:avLst/>
          </a:prstGeom>
          <a:solidFill>
            <a:srgbClr val="002060"/>
          </a:solidFill>
          <a:ln>
            <a:noFill/>
          </a:ln>
          <a:effectLst>
            <a:glow rad="101600">
              <a:schemeClr val="accent2">
                <a:satMod val="175000"/>
                <a:alpha val="40000"/>
              </a:schemeClr>
            </a:glow>
            <a:outerShdw blurRad="107950" dist="12700" dir="5400000" algn="ctr">
              <a:srgbClr val="000000"/>
            </a:outerShdw>
          </a:effectLst>
          <a:scene3d>
            <a:camera prst="perspectiveRelaxedModerately"/>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rPr>
              <a:t>             Network Style Architecture</a:t>
            </a:r>
          </a:p>
          <a:p>
            <a:r>
              <a:rPr lang="en-US" altLang="zh-CN" sz="2400" b="1" dirty="0">
                <a:ln w="22225">
                  <a:solidFill>
                    <a:schemeClr val="accent2"/>
                  </a:solidFill>
                  <a:prstDash val="solid"/>
                </a:ln>
                <a:solidFill>
                  <a:schemeClr val="bg1"/>
                </a:solidFill>
              </a:rPr>
              <a:t>       +</a:t>
            </a:r>
            <a:r>
              <a:rPr lang="en-US" altLang="zh-CN" sz="2400" b="1" dirty="0">
                <a:solidFill>
                  <a:schemeClr val="bg1"/>
                </a:solidFill>
              </a:rPr>
              <a:t>    Intelligent Components</a:t>
            </a:r>
          </a:p>
          <a:p>
            <a:endParaRPr lang="en-US" altLang="zh-CN" sz="2000" b="1" dirty="0">
              <a:solidFill>
                <a:schemeClr val="bg1"/>
              </a:solidFill>
            </a:endParaRPr>
          </a:p>
          <a:p>
            <a:r>
              <a:rPr lang="en-US" altLang="zh-CN" sz="2800" b="1" dirty="0">
                <a:ln w="22225">
                  <a:solidFill>
                    <a:schemeClr val="accent2"/>
                  </a:solidFill>
                  <a:prstDash val="solid"/>
                </a:ln>
                <a:solidFill>
                  <a:schemeClr val="bg1"/>
                </a:solidFill>
              </a:rPr>
              <a:t>     =</a:t>
            </a:r>
            <a:r>
              <a:rPr lang="en-US" altLang="zh-CN" sz="2800" b="1" dirty="0">
                <a:solidFill>
                  <a:schemeClr val="bg1"/>
                </a:solidFill>
              </a:rPr>
              <a:t>     Intelligent System</a:t>
            </a:r>
          </a:p>
          <a:p>
            <a:endParaRPr lang="zh-CN" altLang="en-US" sz="2000" b="1" dirty="0">
              <a:solidFill>
                <a:schemeClr val="bg1"/>
              </a:solidFill>
            </a:endParaRPr>
          </a:p>
        </p:txBody>
      </p:sp>
      <p:cxnSp>
        <p:nvCxnSpPr>
          <p:cNvPr id="83" name="直接连接符 82"/>
          <p:cNvCxnSpPr>
            <a:stCxn id="78" idx="1"/>
            <a:endCxn id="78" idx="3"/>
          </p:cNvCxnSpPr>
          <p:nvPr/>
        </p:nvCxnSpPr>
        <p:spPr>
          <a:xfrm>
            <a:off x="1891146" y="5292437"/>
            <a:ext cx="7626927"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58414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Appendix: Dynamic Programming</a:t>
            </a:r>
            <a:endParaRPr lang="zh-CN" altLang="en-US" dirty="0"/>
          </a:p>
        </p:txBody>
      </p:sp>
      <p:sp>
        <p:nvSpPr>
          <p:cNvPr id="3" name="副标题 2"/>
          <p:cNvSpPr>
            <a:spLocks noGrp="1"/>
          </p:cNvSpPr>
          <p:nvPr>
            <p:ph type="subTitle" idx="1"/>
          </p:nvPr>
        </p:nvSpPr>
        <p:spPr>
          <a:xfrm>
            <a:off x="1524000" y="4107976"/>
            <a:ext cx="9144000" cy="1149824"/>
          </a:xfrm>
        </p:spPr>
        <p:txBody>
          <a:bodyPr/>
          <a:lstStyle/>
          <a:p>
            <a:pPr marL="514350" indent="-514350" algn="l">
              <a:spcAft>
                <a:spcPts val="600"/>
              </a:spcAft>
              <a:buClr>
                <a:srgbClr val="C00000"/>
              </a:buClr>
              <a:buFont typeface="+mj-ea"/>
              <a:buAutoNum type="circleNumDbPlain"/>
            </a:pP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Haikuan Li, Zhanqiu Dong and Yuanrui Wei, </a:t>
            </a:r>
            <a:r>
              <a:rPr lang="en-US" altLang="zh-CN" dirty="0">
                <a:solidFill>
                  <a:srgbClr val="0070C0"/>
                </a:solidFill>
                <a:latin typeface="SketchFlow Print" panose="02000000000000000000" pitchFamily="2" charset="0"/>
                <a:cs typeface="Times New Roman" panose="02020603050405020304" pitchFamily="18" charset="0"/>
              </a:rPr>
              <a:t>“</a:t>
            </a:r>
            <a:r>
              <a:rPr lang="en-US" altLang="zh-CN" i="1" u="sng" dirty="0">
                <a:solidFill>
                  <a:srgbClr val="0070C0"/>
                </a:solidFill>
                <a:latin typeface="SketchFlow Print" panose="02000000000000000000" pitchFamily="2" charset="0"/>
                <a:cs typeface="Times New Roman" panose="02020603050405020304" pitchFamily="18" charset="0"/>
              </a:rPr>
              <a:t>Dynamic Programming”, </a:t>
            </a:r>
            <a:r>
              <a:rPr lang="en-US" altLang="zh-CN" dirty="0">
                <a:solidFill>
                  <a:schemeClr val="tx1">
                    <a:lumMod val="95000"/>
                    <a:lumOff val="5000"/>
                  </a:schemeClr>
                </a:solidFill>
                <a:latin typeface="SketchFlow Print" panose="02000000000000000000" pitchFamily="2" charset="0"/>
                <a:cs typeface="Times New Roman" panose="02020603050405020304" pitchFamily="18" charset="0"/>
              </a:rPr>
              <a:t>Computer Engineering Design, 1989-2 </a:t>
            </a:r>
          </a:p>
        </p:txBody>
      </p:sp>
    </p:spTree>
    <p:extLst>
      <p:ext uri="{BB962C8B-B14F-4D97-AF65-F5344CB8AC3E}">
        <p14:creationId xmlns:p14="http://schemas.microsoft.com/office/powerpoint/2010/main" val="1276597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1" y="539604"/>
            <a:ext cx="10260106" cy="1223832"/>
          </a:xfrm>
        </p:spPr>
        <p:txBody>
          <a:bodyPr>
            <a:normAutofit fontScale="90000"/>
          </a:bodyPr>
          <a:lstStyle/>
          <a:p>
            <a:pPr>
              <a:lnSpc>
                <a:spcPct val="100000"/>
              </a:lnSpc>
              <a:spcBef>
                <a:spcPts val="1800"/>
              </a:spcBef>
            </a:pPr>
            <a:r>
              <a:rPr lang="en-US" altLang="zh-C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Appendix(I)</a:t>
            </a:r>
            <a:r>
              <a:rPr lang="zh-CN" alt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5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
            </a:r>
            <a:r>
              <a:rPr lang="en-US" altLang="zh-CN" sz="5300" b="1" spc="-150" dirty="0">
                <a:solidFill>
                  <a:srgbClr val="C00000"/>
                </a:solidFill>
                <a:effectLst>
                  <a:outerShdw blurRad="38100" dist="38100" dir="2700000" algn="tl">
                    <a:srgbClr val="000000">
                      <a:alpha val="43137"/>
                    </a:srgbClr>
                  </a:outerShdw>
                </a:effectLst>
                <a:latin typeface="Times New Roman" panose="02020603050405020304" pitchFamily="18" charset="0"/>
                <a:ea typeface="LiSu" panose="02010509060101010101" pitchFamily="49" charset="-122"/>
                <a:cs typeface="Times New Roman" panose="02020603050405020304" pitchFamily="18" charset="0"/>
              </a:rPr>
              <a:t>ynamic Programming</a:t>
            </a:r>
            <a:br>
              <a:rPr lang="en-US" altLang="zh-CN" sz="5300" b="1" spc="-150" dirty="0">
                <a:solidFill>
                  <a:srgbClr val="C00000"/>
                </a:solidFill>
                <a:effectLst>
                  <a:outerShdw blurRad="38100" dist="38100" dir="2700000" algn="tl">
                    <a:srgbClr val="000000">
                      <a:alpha val="43137"/>
                    </a:srgbClr>
                  </a:outerShdw>
                </a:effectLst>
                <a:latin typeface="Arial Narrow" panose="020B0606020202030204" pitchFamily="34" charset="0"/>
                <a:ea typeface="LiSu" panose="02010509060101010101" pitchFamily="49" charset="-122"/>
              </a:rPr>
            </a:br>
            <a:br>
              <a:rPr lang="en-US" altLang="zh-CN" sz="2000" b="1" dirty="0"/>
            </a:br>
            <a:endParaRPr lang="en-US" altLang="zh-CN" sz="2000" dirty="0"/>
          </a:p>
        </p:txBody>
      </p:sp>
      <p:sp>
        <p:nvSpPr>
          <p:cNvPr id="4" name="内容占位符 3"/>
          <p:cNvSpPr>
            <a:spLocks noGrp="1"/>
          </p:cNvSpPr>
          <p:nvPr>
            <p:ph idx="1"/>
          </p:nvPr>
        </p:nvSpPr>
        <p:spPr>
          <a:xfrm>
            <a:off x="838200" y="1541929"/>
            <a:ext cx="10515600" cy="4635034"/>
          </a:xfrm>
          <a:ln>
            <a:solidFill>
              <a:srgbClr val="C00000"/>
            </a:solidFill>
          </a:ln>
        </p:spPr>
        <p:txBody>
          <a:bodyPr>
            <a:normAutofit/>
          </a:bodyPr>
          <a:lstStyle/>
          <a:p>
            <a:endParaRPr lang="en-US" altLang="zh-CN" sz="800" b="1" dirty="0">
              <a:solidFill>
                <a:srgbClr val="FF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r>
              <a:rPr lang="zh-CN" altLang="en-US" sz="2400" dirty="0">
                <a:latin typeface="FangSong" panose="02010609060101010101" pitchFamily="49" charset="-122"/>
                <a:ea typeface="FangSong" panose="02010609060101010101" pitchFamily="49" charset="-122"/>
              </a:rPr>
              <a:t>所谓动态程序设计实质上是不要求所设计的结果一定具有封 闭性、再现性与顺序性这些静态程序的固有特性。这使我们自然想到“进程”</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这个已经用了很久</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近似于经典的概念。</a:t>
            </a:r>
            <a:endParaRPr lang="en-US" altLang="zh-CN" sz="2400" dirty="0">
              <a:latin typeface="FangSong" panose="02010609060101010101" pitchFamily="49" charset="-122"/>
              <a:ea typeface="FangSong" panose="02010609060101010101" pitchFamily="49" charset="-122"/>
            </a:endParaRPr>
          </a:p>
          <a:p>
            <a:r>
              <a:rPr lang="zh-CN" altLang="en-US" sz="2400" b="1" dirty="0">
                <a:solidFill>
                  <a:srgbClr val="FF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动态程序设计</a:t>
            </a:r>
            <a:r>
              <a:rPr lang="zh-CN" altLang="en-US" sz="2400" dirty="0">
                <a:latin typeface="FangSong" panose="02010609060101010101" pitchFamily="49" charset="-122"/>
                <a:ea typeface="FangSong" panose="02010609060101010101" pitchFamily="49" charset="-122"/>
              </a:rPr>
              <a:t>是以进程为软件成分的进程程序设计</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是主张应用与应用的具体实现相独立的程序设计。为适应客观变化的环境</a:t>
            </a:r>
            <a:r>
              <a:rPr lang="en-US" altLang="zh-CN" sz="2400" dirty="0">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使软件具有一定的动态可适应性。这不仅是可行的</a:t>
            </a:r>
            <a:r>
              <a:rPr lang="en-US" altLang="zh-CN" sz="2400" dirty="0">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而且近年来关于程序设计的研究工作已为这一技术的发展奠定了基础。 </a:t>
            </a:r>
            <a:endParaRPr lang="en-US" altLang="zh-CN" sz="2400" b="1" dirty="0">
              <a:solidFill>
                <a:srgbClr val="FF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r>
              <a:rPr lang="zh-CN" altLang="en-US" sz="2400" b="1" dirty="0">
                <a:solidFill>
                  <a:srgbClr val="FF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静态程序设计 </a:t>
            </a:r>
            <a:r>
              <a:rPr lang="zh-CN" altLang="en-US" sz="2400" dirty="0">
                <a:latin typeface="FangSong" panose="02010609060101010101" pitchFamily="49" charset="-122"/>
                <a:ea typeface="FangSong" panose="02010609060101010101" pitchFamily="49" charset="-122"/>
              </a:rPr>
              <a:t>完全避开客观演变的环境</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在静态环境下应用静态程序。这种策略以限制软件应用的时间和空间为代价</a:t>
            </a:r>
            <a:r>
              <a:rPr lang="en-US" altLang="zh-CN" sz="2400" dirty="0">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虽然可行</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却不足以解决软件危机中所面临的问题。 </a:t>
            </a:r>
            <a:endParaRPr lang="en-US" altLang="zh-CN" sz="2400" dirty="0">
              <a:latin typeface="FangSong" panose="02010609060101010101" pitchFamily="49" charset="-122"/>
              <a:ea typeface="FangSong" panose="02010609060101010101" pitchFamily="49" charset="-122"/>
            </a:endParaRPr>
          </a:p>
          <a:p>
            <a:pPr lvl="1" algn="just">
              <a:spcBef>
                <a:spcPts val="1800"/>
              </a:spcBef>
              <a:buFont typeface="Wingdings" panose="05000000000000000000" pitchFamily="2" charset="2"/>
              <a:buChar char="v"/>
            </a:pPr>
            <a:r>
              <a:rPr lang="zh-CN" altLang="en-US" sz="1600" b="1" u="sng" dirty="0">
                <a:solidFill>
                  <a:srgbClr val="0070C0"/>
                </a:solidFill>
              </a:rPr>
              <a:t>李海宽 董占球 魏源瑞 </a:t>
            </a:r>
            <a:r>
              <a:rPr lang="en-US" altLang="zh-CN" sz="1600" b="1" u="sng" dirty="0">
                <a:solidFill>
                  <a:srgbClr val="0070C0"/>
                </a:solidFill>
              </a:rPr>
              <a:t>“</a:t>
            </a:r>
            <a:r>
              <a:rPr lang="zh-CN" altLang="en-US" sz="1600" b="1" u="sng" dirty="0">
                <a:solidFill>
                  <a:srgbClr val="0070C0"/>
                </a:solidFill>
              </a:rPr>
              <a:t>动态程序设计”</a:t>
            </a:r>
            <a:r>
              <a:rPr lang="en-US" altLang="zh-CN" sz="1600" b="1" u="sng" dirty="0">
                <a:solidFill>
                  <a:srgbClr val="0070C0"/>
                </a:solidFill>
              </a:rPr>
              <a:t>《</a:t>
            </a:r>
            <a:r>
              <a:rPr lang="zh-CN" altLang="en-US" sz="1600" b="1" u="sng" dirty="0">
                <a:solidFill>
                  <a:srgbClr val="0070C0"/>
                </a:solidFill>
              </a:rPr>
              <a:t>计算机工程设计</a:t>
            </a:r>
            <a:r>
              <a:rPr lang="en-US" altLang="zh-CN" sz="1600" u="sng" dirty="0">
                <a:solidFill>
                  <a:srgbClr val="0070C0"/>
                </a:solidFill>
              </a:rPr>
              <a:t>&gt;, 1989-2 </a:t>
            </a:r>
            <a:r>
              <a:rPr lang="zh-CN" altLang="en-US" sz="1600" dirty="0">
                <a:latin typeface="FangSong" panose="02010609060101010101" pitchFamily="49" charset="-122"/>
                <a:ea typeface="FangSong" panose="02010609060101010101" pitchFamily="49" charset="-122"/>
              </a:rPr>
              <a:t>。</a:t>
            </a:r>
            <a:endParaRPr lang="en-US" altLang="zh-CN" sz="20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37803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13012" y="685800"/>
            <a:ext cx="10721788" cy="838200"/>
          </a:xfrm>
        </p:spPr>
        <p:txBody>
          <a:bodyPr>
            <a:normAutofit fontScale="90000"/>
          </a:bodyPr>
          <a:lstStyle/>
          <a:p>
            <a:pPr>
              <a:lnSpc>
                <a:spcPct val="100000"/>
              </a:lnSpc>
              <a:spcBef>
                <a:spcPts val="0"/>
              </a:spcBef>
            </a:pPr>
            <a:r>
              <a:rPr lang="zh-CN" altLang="en-US" sz="6000" b="1" spc="-300"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t>动态程序设计</a:t>
            </a:r>
            <a:r>
              <a:rPr lang="en-US" altLang="zh-CN" sz="6000" spc="-300" dirty="0">
                <a:solidFill>
                  <a:srgbClr val="C00000"/>
                </a:solidFill>
                <a:effectLst>
                  <a:outerShdw blurRad="38100" dist="38100" dir="2700000" algn="tl">
                    <a:srgbClr val="000000">
                      <a:alpha val="43137"/>
                    </a:srgbClr>
                  </a:outerShdw>
                </a:effectLst>
                <a:latin typeface="Times New Roman" panose="02020603050405020304" pitchFamily="18" charset="0"/>
                <a:ea typeface="LiSu" panose="02010509060101010101" pitchFamily="49" charset="-122"/>
                <a:cs typeface="Times New Roman" panose="02020603050405020304" pitchFamily="18" charset="0"/>
              </a:rPr>
              <a:t>Dynamic Programming</a:t>
            </a:r>
            <a:br>
              <a:rPr lang="en-US" altLang="zh-CN" sz="2000" dirty="0">
                <a:latin typeface="Times New Roman" panose="02020603050405020304" pitchFamily="18" charset="0"/>
                <a:cs typeface="Times New Roman" panose="02020603050405020304" pitchFamily="18" charset="0"/>
              </a:rPr>
            </a:br>
            <a:endParaRPr lang="en-US" altLang="zh-CN" sz="2000"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a:xfrm>
            <a:off x="838200" y="1631576"/>
            <a:ext cx="10896600" cy="4834947"/>
          </a:xfrm>
        </p:spPr>
        <p:txBody>
          <a:bodyPr>
            <a:normAutofit/>
          </a:bodyPr>
          <a:lstStyle/>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动态程序设计</a:t>
            </a:r>
            <a:r>
              <a:rPr lang="en-US" altLang="zh-CN"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是以进程为软件成分</a:t>
            </a:r>
            <a:r>
              <a:rPr lang="en-US" altLang="zh-CN" sz="2400" dirty="0">
                <a:latin typeface="FangSong" panose="02010609060101010101" pitchFamily="49" charset="-122"/>
                <a:ea typeface="FangSong" panose="02010609060101010101" pitchFamily="49" charset="-122"/>
              </a:rPr>
              <a:t>(components)</a:t>
            </a:r>
            <a:r>
              <a:rPr lang="zh-CN" altLang="en-US" sz="2400" dirty="0">
                <a:latin typeface="FangSong" panose="02010609060101010101" pitchFamily="49" charset="-122"/>
                <a:ea typeface="FangSong" panose="02010609060101010101" pitchFamily="49" charset="-122"/>
              </a:rPr>
              <a:t>的进程程序设计。</a:t>
            </a:r>
            <a:endParaRPr lang="en-US" altLang="zh-CN" sz="2400" dirty="0">
              <a:latin typeface="FangSong" panose="02010609060101010101" pitchFamily="49" charset="-122"/>
              <a:ea typeface="FangSong" panose="02010609060101010101" pitchFamily="49" charset="-122"/>
            </a:endParaRP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进程通讯</a:t>
            </a:r>
            <a:r>
              <a:rPr lang="zh-CN" altLang="en-US" sz="2400" dirty="0">
                <a:latin typeface="FangSong" panose="02010609060101010101" pitchFamily="49" charset="-122"/>
                <a:ea typeface="FangSong" panose="02010609060101010101" pitchFamily="49" charset="-122"/>
              </a:rPr>
              <a:t>：对于进程的任意两次调用通讯</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实际上是从一个一直前进的过程的两个不同点上去获取其运动中的结果或有关信息</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而且一个进程可独立地接受外界影响。这便很难保证不同时间调用的一致性。</a:t>
            </a:r>
            <a:endParaRPr lang="en-US" altLang="zh-CN" sz="2400" dirty="0">
              <a:latin typeface="FangSong" panose="02010609060101010101" pitchFamily="49" charset="-122"/>
              <a:ea typeface="FangSong" panose="02010609060101010101" pitchFamily="49" charset="-122"/>
            </a:endParaRP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进程的独立性</a:t>
            </a:r>
            <a:r>
              <a:rPr lang="zh-CN" altLang="en-US" sz="2400" dirty="0">
                <a:latin typeface="FangSong" panose="02010609060101010101" pitchFamily="49" charset="-122"/>
                <a:ea typeface="FangSong" panose="02010609060101010101" pitchFamily="49" charset="-122"/>
              </a:rPr>
              <a:t>：进程的独立性使其不属于任何调用者私有并转而成为整个进程社会的成员。</a:t>
            </a:r>
            <a:endParaRPr lang="en-US" altLang="zh-CN" sz="2400" dirty="0">
              <a:latin typeface="FangSong" panose="02010609060101010101" pitchFamily="49" charset="-122"/>
              <a:ea typeface="FangSong" panose="02010609060101010101" pitchFamily="49" charset="-122"/>
            </a:endParaRP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随动等式</a:t>
            </a:r>
            <a:r>
              <a:rPr lang="en-US" altLang="zh-CN"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类似于赋值语句</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等号左边的量接受右边表达式的计算值。不同的是每当右边表达式中任何量的变化能使这一表达式的值发生变化</a:t>
            </a:r>
            <a:r>
              <a:rPr lang="en-US" altLang="zh-CN" sz="2400" dirty="0">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则左边变量值将自动随着发生变化。 </a:t>
            </a:r>
          </a:p>
          <a:p>
            <a:r>
              <a:rPr lang="zh-CN" altLang="en-US"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自由进程</a:t>
            </a:r>
            <a:r>
              <a:rPr lang="en-US" altLang="zh-CN" sz="2400" b="1" dirty="0">
                <a:solidFill>
                  <a:srgbClr val="C0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所谓自由进程是指那些不被任何应用宣布短期或长期雇用的进程或曾被雇用但因为被解雇而正处于“失业”状态的进程</a:t>
            </a:r>
            <a:r>
              <a:rPr lang="en-US" altLang="zh-CN" sz="2400" dirty="0">
                <a:latin typeface="FangSong" panose="02010609060101010101" pitchFamily="49" charset="-122"/>
                <a:ea typeface="FangSong" panose="02010609060101010101" pitchFamily="49" charset="-122"/>
              </a:rPr>
              <a:t>.</a:t>
            </a:r>
            <a:r>
              <a:rPr lang="zh-CN" altLang="en-US" sz="2400" dirty="0">
                <a:latin typeface="FangSong" panose="02010609060101010101" pitchFamily="49" charset="-122"/>
                <a:ea typeface="FangSong" panose="02010609060101010101" pitchFamily="49" charset="-122"/>
              </a:rPr>
              <a:t>自由进程都是可再用的</a:t>
            </a:r>
            <a:endParaRPr lang="en-US" altLang="zh-CN" sz="2400" dirty="0">
              <a:latin typeface="FangSong" panose="02010609060101010101" pitchFamily="49" charset="-122"/>
              <a:ea typeface="FangSong" panose="02010609060101010101" pitchFamily="49" charset="-122"/>
            </a:endParaRPr>
          </a:p>
          <a:p>
            <a:pPr lvl="1">
              <a:spcBef>
                <a:spcPts val="1800"/>
              </a:spcBef>
              <a:buFont typeface="Wingdings" panose="05000000000000000000" pitchFamily="2" charset="2"/>
              <a:buChar char="v"/>
            </a:pPr>
            <a:r>
              <a:rPr lang="zh-CN" altLang="en-US" sz="1800" u="sng" dirty="0">
                <a:solidFill>
                  <a:srgbClr val="0070C0"/>
                </a:solidFill>
              </a:rPr>
              <a:t>李海宽 董占球 魏源瑞 </a:t>
            </a:r>
            <a:r>
              <a:rPr lang="en-US" altLang="zh-CN" sz="1800" u="sng" dirty="0">
                <a:solidFill>
                  <a:srgbClr val="0070C0"/>
                </a:solidFill>
              </a:rPr>
              <a:t>“</a:t>
            </a:r>
            <a:r>
              <a:rPr lang="zh-CN" altLang="en-US" sz="1800" u="sng" dirty="0">
                <a:solidFill>
                  <a:srgbClr val="0070C0"/>
                </a:solidFill>
              </a:rPr>
              <a:t>动态程序设计”</a:t>
            </a:r>
            <a:r>
              <a:rPr lang="en-US" altLang="zh-CN" sz="1800" u="sng" dirty="0">
                <a:solidFill>
                  <a:srgbClr val="0070C0"/>
                </a:solidFill>
              </a:rPr>
              <a:t>《</a:t>
            </a:r>
            <a:r>
              <a:rPr lang="zh-CN" altLang="en-US" sz="1800" u="sng" dirty="0">
                <a:solidFill>
                  <a:srgbClr val="0070C0"/>
                </a:solidFill>
              </a:rPr>
              <a:t>计算机工程设计</a:t>
            </a:r>
            <a:r>
              <a:rPr lang="en-US" altLang="zh-CN" sz="1800" u="sng" dirty="0">
                <a:solidFill>
                  <a:srgbClr val="0070C0"/>
                </a:solidFill>
              </a:rPr>
              <a:t>&gt;, 1989-2 </a:t>
            </a:r>
            <a:r>
              <a:rPr lang="zh-CN" altLang="en-US" sz="1800" u="sng" dirty="0">
                <a:solidFill>
                  <a:srgbClr val="0070C0"/>
                </a:solidFill>
                <a:latin typeface="FangSong" panose="02010609060101010101" pitchFamily="49" charset="-122"/>
                <a:ea typeface="FangSong" panose="02010609060101010101" pitchFamily="49" charset="-122"/>
              </a:rPr>
              <a:t>。 </a:t>
            </a:r>
            <a:endParaRPr lang="en-US" altLang="zh-CN" sz="1800" u="sng" dirty="0">
              <a:solidFill>
                <a:srgbClr val="0070C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257581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B390-333F-E351-99B3-2A25057B8EAB}"/>
              </a:ext>
            </a:extLst>
          </p:cNvPr>
          <p:cNvSpPr>
            <a:spLocks noGrp="1"/>
          </p:cNvSpPr>
          <p:nvPr>
            <p:ph type="title"/>
          </p:nvPr>
        </p:nvSpPr>
        <p:spPr/>
        <p:txBody>
          <a:bodyPr/>
          <a:lstStyle/>
          <a:p>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Appendix(II)</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br>
              <a:rPr lang="en-US" altLang="zh-CN" b="1" dirty="0">
                <a:effectLst>
                  <a:outerShdw blurRad="38100" dist="38100" dir="2700000" algn="tl">
                    <a:srgbClr val="000000">
                      <a:alpha val="43137"/>
                    </a:srgbClr>
                  </a:outerShdw>
                </a:effectLst>
              </a:rPr>
            </a:br>
            <a:r>
              <a:rPr lang="en-US" altLang="zh-CN" b="1" spc="-15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Other Definitions of Dynamic Programmi</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a:t>
            </a:r>
            <a:endParaRPr lang="LID4096"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94D1B8-A629-AE08-6267-73DE25D38D53}"/>
              </a:ext>
            </a:extLst>
          </p:cNvPr>
          <p:cNvSpPr>
            <a:spLocks noGrp="1"/>
          </p:cNvSpPr>
          <p:nvPr>
            <p:ph idx="1"/>
          </p:nvPr>
        </p:nvSpPr>
        <p:spPr>
          <a:xfrm>
            <a:off x="838200" y="1882587"/>
            <a:ext cx="10515600" cy="4706471"/>
          </a:xfrm>
        </p:spPr>
        <p:txBody>
          <a:bodyPr>
            <a:normAutofit fontScale="85000" lnSpcReduction="20000"/>
          </a:bodyPr>
          <a:lstStyle/>
          <a:p>
            <a:pPr>
              <a:lnSpc>
                <a:spcPct val="107000"/>
              </a:lnSpc>
              <a:spcAft>
                <a:spcPts val="1500"/>
              </a:spcAft>
            </a:pPr>
            <a:r>
              <a:rPr lang="en-US" sz="3400" b="1" kern="100"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Dynamic Software Programming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is a programming </a:t>
            </a:r>
            <a:r>
              <a:rPr lang="en-US" sz="3400" b="1" i="1" kern="1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paradigm</a:t>
            </a:r>
            <a:r>
              <a:rPr lang="en-US" sz="3400" b="1" kern="1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that emphasizes the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dynamic behavior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of a program, in contrast to static programming, where program behavior is fixed at compile time. It refers to a programming</a:t>
            </a:r>
            <a:r>
              <a:rPr lang="en-US" sz="34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style</a:t>
            </a:r>
            <a:r>
              <a:rPr lang="en-US" sz="34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in which a program can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change its behavior at runtime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based on input or conditions</a:t>
            </a:r>
            <a:r>
              <a:rPr lang="en-US" sz="3400" b="1"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nSpc>
                <a:spcPct val="107000"/>
              </a:lnSpc>
              <a:spcAft>
                <a:spcPts val="1500"/>
              </a:spcAft>
            </a:pP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Dynamic programming techniques are widely used in a variety of applications, including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artificial intelligence, web development, user interface design</a:t>
            </a:r>
            <a:r>
              <a:rPr lang="en-US" sz="3400" b="1" kern="100" dirty="0">
                <a:effectLst/>
                <a:latin typeface="Times New Roman" panose="02020603050405020304" pitchFamily="18" charset="0"/>
                <a:ea typeface="DengXian" panose="02010600030101010101" pitchFamily="2" charset="-122"/>
                <a:cs typeface="Times New Roman" panose="02020603050405020304" pitchFamily="18" charset="0"/>
              </a:rPr>
              <a:t>, and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game development.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They allow for more </a:t>
            </a:r>
            <a:r>
              <a:rPr lang="en-US" sz="3400" b="1" i="1" kern="100" dirty="0">
                <a:solidFill>
                  <a:srgbClr val="0070C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flexible and adaptable programs</a:t>
            </a:r>
            <a:r>
              <a:rPr lang="en-US" sz="3400" b="1" kern="100" dirty="0">
                <a:solidFill>
                  <a:srgbClr val="00206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3400" kern="100" dirty="0">
                <a:effectLst/>
                <a:latin typeface="Times New Roman" panose="02020603050405020304" pitchFamily="18" charset="0"/>
                <a:ea typeface="DengXian" panose="02010600030101010101" pitchFamily="2" charset="-122"/>
                <a:cs typeface="Times New Roman" panose="02020603050405020304" pitchFamily="18" charset="0"/>
              </a:rPr>
              <a:t>that can respond to changing conditions and user inputs.</a:t>
            </a:r>
          </a:p>
          <a:p>
            <a:pPr>
              <a:lnSpc>
                <a:spcPct val="107000"/>
              </a:lnSpc>
              <a:spcAft>
                <a:spcPts val="1500"/>
              </a:spcAft>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31491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4AD8-65D3-44CA-A5D3-B6282151FB36}"/>
              </a:ext>
            </a:extLst>
          </p:cNvPr>
          <p:cNvSpPr>
            <a:spLocks noGrp="1"/>
          </p:cNvSpPr>
          <p:nvPr>
            <p:ph type="title"/>
          </p:nvPr>
        </p:nvSpPr>
        <p:spPr/>
        <p:txBody>
          <a:bodyPr/>
          <a:lstStyle/>
          <a:p>
            <a:r>
              <a:rPr lang="en-US" altLang="zh-CN" dirty="0"/>
              <a:t>Examples of dynamic programming (</a:t>
            </a:r>
            <a:r>
              <a:rPr lang="en-US" altLang="zh-CN" dirty="0" err="1"/>
              <a:t>OpenAI</a:t>
            </a:r>
            <a:r>
              <a:rPr lang="zh-CN" altLang="en-US" dirty="0"/>
              <a:t>）</a:t>
            </a:r>
            <a:endParaRPr lang="LID4096" dirty="0"/>
          </a:p>
        </p:txBody>
      </p:sp>
      <p:sp>
        <p:nvSpPr>
          <p:cNvPr id="3" name="Content Placeholder 2">
            <a:extLst>
              <a:ext uri="{FF2B5EF4-FFF2-40B4-BE49-F238E27FC236}">
                <a16:creationId xmlns:a16="http://schemas.microsoft.com/office/drawing/2014/main" id="{B75E6D0B-ADD1-C059-9BE9-46D09856BCE2}"/>
              </a:ext>
            </a:extLst>
          </p:cNvPr>
          <p:cNvSpPr>
            <a:spLocks noGrp="1"/>
          </p:cNvSpPr>
          <p:nvPr>
            <p:ph idx="1"/>
          </p:nvPr>
        </p:nvSpPr>
        <p:spPr/>
        <p:txBody>
          <a:bodyPr>
            <a:normAutofit/>
          </a:bodyPr>
          <a:lstStyle/>
          <a:p>
            <a:r>
              <a:rPr lang="en-US" b="1" i="1" dirty="0">
                <a:solidFill>
                  <a:srgbClr val="0070C0"/>
                </a:solidFill>
                <a:effectLst>
                  <a:outerShdw blurRad="38100" dist="38100" dir="2700000" algn="tl">
                    <a:srgbClr val="000000">
                      <a:alpha val="43137"/>
                    </a:srgbClr>
                  </a:outerShdw>
                </a:effectLst>
              </a:rPr>
              <a:t>Dynamic typing, </a:t>
            </a:r>
            <a:r>
              <a:rPr lang="en-US" dirty="0"/>
              <a:t>where variables can change their type at runtime.</a:t>
            </a:r>
          </a:p>
          <a:p>
            <a:r>
              <a:rPr lang="en-US" b="1" i="1" dirty="0">
                <a:solidFill>
                  <a:srgbClr val="0070C0"/>
                </a:solidFill>
                <a:effectLst>
                  <a:outerShdw blurRad="38100" dist="38100" dir="2700000" algn="tl">
                    <a:srgbClr val="000000">
                      <a:alpha val="43137"/>
                    </a:srgbClr>
                  </a:outerShdw>
                </a:effectLst>
              </a:rPr>
              <a:t>Dynamic dispatch</a:t>
            </a:r>
            <a:r>
              <a:rPr lang="en-US" dirty="0">
                <a:solidFill>
                  <a:srgbClr val="0070C0"/>
                </a:solidFill>
              </a:rPr>
              <a:t>, </a:t>
            </a:r>
            <a:r>
              <a:rPr lang="en-US" dirty="0"/>
              <a:t>where a method or function call is resolved at runtime based on the actual type of the object or argument.</a:t>
            </a:r>
          </a:p>
          <a:p>
            <a:r>
              <a:rPr lang="en-US" b="1" i="1" dirty="0">
                <a:solidFill>
                  <a:srgbClr val="0070C0"/>
                </a:solidFill>
                <a:effectLst>
                  <a:outerShdw blurRad="38100" dist="38100" dir="2700000" algn="tl">
                    <a:srgbClr val="000000">
                      <a:alpha val="43137"/>
                    </a:srgbClr>
                  </a:outerShdw>
                </a:effectLst>
              </a:rPr>
              <a:t>Dynamic memory allocation</a:t>
            </a:r>
            <a:r>
              <a:rPr lang="en-US" dirty="0"/>
              <a:t>, where memory is allocated and deallocated at runtime.</a:t>
            </a:r>
          </a:p>
          <a:p>
            <a:pPr marL="0" indent="0">
              <a:buNone/>
            </a:pPr>
            <a:endParaRPr lang="LID4096" dirty="0"/>
          </a:p>
        </p:txBody>
      </p:sp>
    </p:spTree>
    <p:extLst>
      <p:ext uri="{BB962C8B-B14F-4D97-AF65-F5344CB8AC3E}">
        <p14:creationId xmlns:p14="http://schemas.microsoft.com/office/powerpoint/2010/main" val="3360675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09C1-6AB2-C951-71FF-85A7AF1EDA69}"/>
              </a:ext>
            </a:extLst>
          </p:cNvPr>
          <p:cNvSpPr>
            <a:spLocks noGrp="1"/>
          </p:cNvSpPr>
          <p:nvPr>
            <p:ph type="title"/>
          </p:nvPr>
        </p:nvSpPr>
        <p:spPr/>
        <p:txBody>
          <a:bodyPr>
            <a:normAutofit/>
          </a:bodyPr>
          <a:lstStyle/>
          <a:p>
            <a:r>
              <a:rPr lang="en-US" dirty="0"/>
              <a:t>dynamic programming languages:</a:t>
            </a:r>
            <a:br>
              <a:rPr lang="en-US" dirty="0"/>
            </a:br>
            <a:endParaRPr lang="LID4096" dirty="0"/>
          </a:p>
        </p:txBody>
      </p:sp>
      <p:sp>
        <p:nvSpPr>
          <p:cNvPr id="3" name="Content Placeholder 2">
            <a:extLst>
              <a:ext uri="{FF2B5EF4-FFF2-40B4-BE49-F238E27FC236}">
                <a16:creationId xmlns:a16="http://schemas.microsoft.com/office/drawing/2014/main" id="{1364D37B-53CC-AF08-4AA3-B5EEE29CD12D}"/>
              </a:ext>
            </a:extLst>
          </p:cNvPr>
          <p:cNvSpPr>
            <a:spLocks noGrp="1"/>
          </p:cNvSpPr>
          <p:nvPr>
            <p:ph idx="1"/>
          </p:nvPr>
        </p:nvSpPr>
        <p:spPr>
          <a:xfrm>
            <a:off x="838200" y="1326776"/>
            <a:ext cx="10515600" cy="4850187"/>
          </a:xfrm>
        </p:spPr>
        <p:txBody>
          <a:bodyPr>
            <a:normAutofit fontScale="77500" lnSpcReduction="20000"/>
          </a:bodyPr>
          <a:lstStyle/>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Python: </a:t>
            </a:r>
            <a:r>
              <a:rPr lang="en-US" sz="3400" dirty="0"/>
              <a:t>A high-level, interpreted language known for its simplicity and readability.</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Ruby: </a:t>
            </a:r>
            <a:r>
              <a:rPr lang="en-US" sz="3400" dirty="0"/>
              <a:t>A dynamically-typed language known for its elegant syntax and support for metaprogramming.</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JavaScript: </a:t>
            </a:r>
            <a:r>
              <a:rPr lang="en-US" sz="3400" dirty="0"/>
              <a:t>A scripting language widely used for web development and in building interactive web applications.</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PHP: </a:t>
            </a:r>
            <a:r>
              <a:rPr lang="en-US" sz="3400" dirty="0"/>
              <a:t>A server-side scripting language used for web development, often in combination with HTML, CSS, and JavaScript.</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Perl: </a:t>
            </a:r>
            <a:r>
              <a:rPr lang="en-US" sz="3400" dirty="0"/>
              <a:t>A high-level, interpreted language known for its regular expression processing and string manipulation capabilities.</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Lisp: </a:t>
            </a:r>
            <a:r>
              <a:rPr lang="en-US" sz="3400" dirty="0"/>
              <a:t>A family of programming languages that emphasize symbolic processing and code-as-data.</a:t>
            </a:r>
          </a:p>
          <a:p>
            <a:pPr marL="514350" indent="-514350">
              <a:buFont typeface="+mj-lt"/>
              <a:buAutoNum type="arabicPeriod"/>
            </a:pPr>
            <a:r>
              <a:rPr lang="en-US" sz="3400" b="1" i="1" dirty="0">
                <a:solidFill>
                  <a:srgbClr val="C00000"/>
                </a:solidFill>
                <a:effectLst>
                  <a:outerShdw blurRad="38100" dist="38100" dir="2700000" algn="tl">
                    <a:srgbClr val="000000">
                      <a:alpha val="43137"/>
                    </a:srgbClr>
                  </a:outerShdw>
                </a:effectLst>
              </a:rPr>
              <a:t>Smalltalk: </a:t>
            </a:r>
            <a:r>
              <a:rPr lang="en-US" sz="3400" dirty="0"/>
              <a:t>An object-oriented programming language </a:t>
            </a:r>
            <a:r>
              <a:rPr lang="en-US" dirty="0"/>
              <a:t>that was one of the first to implement dynamic dispatch and dynamic typing.</a:t>
            </a:r>
          </a:p>
        </p:txBody>
      </p:sp>
    </p:spTree>
    <p:extLst>
      <p:ext uri="{BB962C8B-B14F-4D97-AF65-F5344CB8AC3E}">
        <p14:creationId xmlns:p14="http://schemas.microsoft.com/office/powerpoint/2010/main" val="1104316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6D475-32D9-1061-FAE5-4F23DC830018}"/>
              </a:ext>
            </a:extLst>
          </p:cNvPr>
          <p:cNvSpPr>
            <a:spLocks noGrp="1"/>
          </p:cNvSpPr>
          <p:nvPr>
            <p:ph type="title"/>
          </p:nvPr>
        </p:nvSpPr>
        <p:spPr/>
        <p:txBody>
          <a:bodyPr>
            <a:normAutofit/>
          </a:bodyPr>
          <a:lstStyle/>
          <a:p>
            <a:r>
              <a:rPr lang="en-US" b="1" i="0" spc="-300" dirty="0">
                <a:solidFill>
                  <a:srgbClr val="C00000"/>
                </a:solidFill>
                <a:effectLst>
                  <a:outerShdw blurRad="38100" dist="38100" dir="2700000" algn="tl">
                    <a:srgbClr val="000000">
                      <a:alpha val="43137"/>
                    </a:srgbClr>
                  </a:outerShdw>
                </a:effectLst>
                <a:latin typeface="Söhne"/>
              </a:rPr>
              <a:t>Dynamic Programming as Problem Solving Methods</a:t>
            </a:r>
            <a:br>
              <a:rPr lang="en-US" b="0" i="0" dirty="0">
                <a:solidFill>
                  <a:srgbClr val="374151"/>
                </a:solidFill>
                <a:effectLst/>
                <a:latin typeface="Söhne"/>
              </a:rPr>
            </a:br>
            <a:endParaRPr lang="LID4096" dirty="0"/>
          </a:p>
        </p:txBody>
      </p:sp>
      <p:sp>
        <p:nvSpPr>
          <p:cNvPr id="3" name="Content Placeholder 2">
            <a:extLst>
              <a:ext uri="{FF2B5EF4-FFF2-40B4-BE49-F238E27FC236}">
                <a16:creationId xmlns:a16="http://schemas.microsoft.com/office/drawing/2014/main" id="{B54050AB-8D3E-A538-2D30-7CEADA0C5671}"/>
              </a:ext>
            </a:extLst>
          </p:cNvPr>
          <p:cNvSpPr>
            <a:spLocks noGrp="1"/>
          </p:cNvSpPr>
          <p:nvPr>
            <p:ph idx="1"/>
          </p:nvPr>
        </p:nvSpPr>
        <p:spPr>
          <a:xfrm>
            <a:off x="838200" y="1129553"/>
            <a:ext cx="10515600" cy="5441576"/>
          </a:xfrm>
        </p:spPr>
        <p:txBody>
          <a:bodyPr>
            <a:normAutofit fontScale="55000" lnSpcReduction="20000"/>
          </a:bodyPr>
          <a:lstStyle/>
          <a:p>
            <a:pPr>
              <a:lnSpc>
                <a:spcPts val="2700"/>
              </a:lnSpc>
            </a:pPr>
            <a:r>
              <a:rPr lang="en-US" sz="4400" b="1" i="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Dynamic programming</a:t>
            </a:r>
            <a:r>
              <a:rPr lang="en-US" sz="44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zh-CN" altLang="en-US" sz="44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动态规划</a:t>
            </a:r>
            <a:r>
              <a:rPr lang="en-US" altLang="zh-CN" sz="44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4400" b="0" i="0" dirty="0">
                <a:solidFill>
                  <a:srgbClr val="374151"/>
                </a:solidFill>
                <a:effectLst/>
                <a:latin typeface="Arial" panose="020B0604020202020204" pitchFamily="34" charset="0"/>
                <a:cs typeface="Arial" panose="020B0604020202020204" pitchFamily="34" charset="0"/>
              </a:rPr>
              <a:t>is often used to solve problems that have overlapping subproblems, such as finding the </a:t>
            </a:r>
            <a:r>
              <a:rPr lang="en-US" sz="4400" b="1" i="1" dirty="0">
                <a:solidFill>
                  <a:srgbClr val="0070C0"/>
                </a:solidFill>
                <a:effectLst/>
                <a:latin typeface="Arial" panose="020B0604020202020204" pitchFamily="34" charset="0"/>
                <a:cs typeface="Arial" panose="020B0604020202020204" pitchFamily="34" charset="0"/>
              </a:rPr>
              <a:t>shortest path</a:t>
            </a:r>
            <a:r>
              <a:rPr lang="en-US" sz="3300" b="1" i="1" spc="-150" dirty="0">
                <a:solidFill>
                  <a:srgbClr val="0070C0"/>
                </a:solidFill>
                <a:effectLst/>
                <a:latin typeface="Arial" panose="020B0604020202020204" pitchFamily="34" charset="0"/>
                <a:cs typeface="Arial" panose="020B0604020202020204" pitchFamily="34" charset="0"/>
              </a:rPr>
              <a:t>(</a:t>
            </a:r>
            <a:r>
              <a:rPr lang="zh-CN" altLang="en-US" sz="3300" b="1" i="1" spc="-150" dirty="0">
                <a:solidFill>
                  <a:srgbClr val="0070C0"/>
                </a:solidFill>
                <a:effectLst/>
                <a:latin typeface="Arial" panose="020B0604020202020204" pitchFamily="34" charset="0"/>
                <a:cs typeface="Arial" panose="020B0604020202020204" pitchFamily="34" charset="0"/>
              </a:rPr>
              <a:t>最短路径</a:t>
            </a:r>
            <a:r>
              <a:rPr lang="en-US" altLang="zh-CN" sz="3300" b="1" i="1" spc="-150" dirty="0">
                <a:solidFill>
                  <a:srgbClr val="0070C0"/>
                </a:solidFill>
                <a:effectLst/>
                <a:latin typeface="Arial" panose="020B0604020202020204" pitchFamily="34" charset="0"/>
                <a:cs typeface="Arial" panose="020B0604020202020204" pitchFamily="34" charset="0"/>
              </a:rPr>
              <a:t>)</a:t>
            </a:r>
            <a:r>
              <a:rPr lang="en-US" sz="3300" b="1" i="1" spc="-150" dirty="0">
                <a:solidFill>
                  <a:srgbClr val="0070C0"/>
                </a:solidFill>
                <a:effectLst/>
                <a:latin typeface="Arial" panose="020B0604020202020204" pitchFamily="34" charset="0"/>
                <a:cs typeface="Arial" panose="020B0604020202020204" pitchFamily="34" charset="0"/>
              </a:rPr>
              <a:t> </a:t>
            </a:r>
            <a:r>
              <a:rPr lang="en-US" sz="4400" b="0" i="0" dirty="0">
                <a:solidFill>
                  <a:srgbClr val="374151"/>
                </a:solidFill>
                <a:effectLst/>
                <a:latin typeface="Arial" panose="020B0604020202020204" pitchFamily="34" charset="0"/>
                <a:cs typeface="Arial" panose="020B0604020202020204" pitchFamily="34" charset="0"/>
              </a:rPr>
              <a:t>in a graph, computing the </a:t>
            </a:r>
            <a:r>
              <a:rPr lang="en-US" sz="4400" b="1" i="1" dirty="0">
                <a:solidFill>
                  <a:srgbClr val="0070C0"/>
                </a:solidFill>
                <a:effectLst/>
                <a:latin typeface="Arial" panose="020B0604020202020204" pitchFamily="34" charset="0"/>
                <a:cs typeface="Arial" panose="020B0604020202020204" pitchFamily="34" charset="0"/>
              </a:rPr>
              <a:t>longest common subsequence</a:t>
            </a:r>
            <a:r>
              <a:rPr lang="en-US" altLang="zh-CN" sz="2900" b="1" i="1" spc="-300" dirty="0">
                <a:solidFill>
                  <a:srgbClr val="0070C0"/>
                </a:solidFill>
                <a:latin typeface="Arial" panose="020B0604020202020204" pitchFamily="34" charset="0"/>
                <a:cs typeface="Arial" panose="020B0604020202020204" pitchFamily="34" charset="0"/>
              </a:rPr>
              <a:t>(</a:t>
            </a:r>
            <a:r>
              <a:rPr lang="zh-CN" altLang="en-US" sz="2900" b="1" i="1" spc="-150"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最</a:t>
            </a:r>
            <a:r>
              <a:rPr lang="zh-CN" altLang="en-US" sz="2500" b="1" i="1" spc="-150"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长公共子串</a:t>
            </a:r>
            <a:r>
              <a:rPr lang="zh-CN" altLang="en-US" sz="2900" b="1" i="1" spc="-150"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sz="2900" b="1" i="1" spc="-150"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4400" i="0" dirty="0">
                <a:solidFill>
                  <a:srgbClr val="374151"/>
                </a:solidFill>
                <a:effectLst/>
                <a:latin typeface="Arial" panose="020B0604020202020204" pitchFamily="34" charset="0"/>
                <a:cs typeface="Arial" panose="020B0604020202020204" pitchFamily="34" charset="0"/>
              </a:rPr>
              <a:t>of two strings, or solving the </a:t>
            </a:r>
            <a:r>
              <a:rPr lang="en-US" sz="4400" b="1" i="1" dirty="0">
                <a:solidFill>
                  <a:srgbClr val="0070C0"/>
                </a:solidFill>
                <a:effectLst/>
                <a:latin typeface="Arial" panose="020B0604020202020204" pitchFamily="34" charset="0"/>
                <a:cs typeface="Arial" panose="020B0604020202020204" pitchFamily="34" charset="0"/>
              </a:rPr>
              <a:t>knapsack problem</a:t>
            </a:r>
            <a:r>
              <a:rPr lang="en-US" sz="2900" b="1" i="1" dirty="0">
                <a:solidFill>
                  <a:srgbClr val="0070C0"/>
                </a:solidFill>
                <a:latin typeface="Arial" panose="020B0604020202020204" pitchFamily="34" charset="0"/>
                <a:cs typeface="Arial" panose="020B0604020202020204" pitchFamily="34" charset="0"/>
              </a:rPr>
              <a:t>(</a:t>
            </a:r>
            <a:r>
              <a:rPr lang="zh-CN" altLang="en-US" sz="2900" b="1" i="1" dirty="0">
                <a:solidFill>
                  <a:srgbClr val="0070C0"/>
                </a:solidFill>
                <a:latin typeface="Arial" panose="020B0604020202020204" pitchFamily="34" charset="0"/>
                <a:cs typeface="Arial" panose="020B0604020202020204" pitchFamily="34" charset="0"/>
              </a:rPr>
              <a:t>背包问题</a:t>
            </a:r>
            <a:r>
              <a:rPr lang="en-US" altLang="zh-CN" sz="2900" i="1" dirty="0">
                <a:solidFill>
                  <a:srgbClr val="0070C0"/>
                </a:solidFill>
                <a:latin typeface="Arial" panose="020B0604020202020204" pitchFamily="34" charset="0"/>
                <a:cs typeface="Arial" panose="020B0604020202020204" pitchFamily="34" charset="0"/>
              </a:rPr>
              <a:t>}</a:t>
            </a:r>
            <a:r>
              <a:rPr lang="en-US" sz="4400" i="1" dirty="0">
                <a:solidFill>
                  <a:srgbClr val="0070C0"/>
                </a:solidFill>
                <a:latin typeface="Arial" panose="020B0604020202020204" pitchFamily="34" charset="0"/>
                <a:cs typeface="Arial" panose="020B0604020202020204" pitchFamily="34" charset="0"/>
              </a:rPr>
              <a:t>.</a:t>
            </a:r>
          </a:p>
          <a:p>
            <a:pPr algn="l">
              <a:lnSpc>
                <a:spcPts val="2700"/>
              </a:lnSpc>
            </a:pPr>
            <a:r>
              <a:rPr lang="en-US" sz="4400" b="1" i="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 computer science</a:t>
            </a:r>
            <a:r>
              <a:rPr lang="en-US" sz="4400" b="0" i="0" dirty="0">
                <a:solidFill>
                  <a:srgbClr val="374151"/>
                </a:solidFill>
                <a:effectLst/>
                <a:latin typeface="Arial" panose="020B0604020202020204" pitchFamily="34" charset="0"/>
                <a:cs typeface="Arial" panose="020B0604020202020204" pitchFamily="34" charset="0"/>
              </a:rPr>
              <a:t>, dynamic programming is a technique for solving optimization problems by breaking down a complex problem into smaller subproblems, solving each subproblem once, and storing the solution to each subproblem in a cache </a:t>
            </a:r>
            <a:r>
              <a:rPr 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zh-CN" alt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缓存</a:t>
            </a:r>
            <a:r>
              <a:rPr lang="en-US" altLang="zh-CN"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zh-CN" alt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4400" b="0" i="0" dirty="0">
                <a:solidFill>
                  <a:srgbClr val="374151"/>
                </a:solidFill>
                <a:effectLst/>
                <a:latin typeface="Arial" panose="020B0604020202020204" pitchFamily="34" charset="0"/>
                <a:cs typeface="Arial" panose="020B0604020202020204" pitchFamily="34" charset="0"/>
              </a:rPr>
              <a:t>so that each subproblem is only solved once. The solutions to the subproblems are then combined to solve the original problem.</a:t>
            </a:r>
          </a:p>
          <a:p>
            <a:pPr algn="l">
              <a:lnSpc>
                <a:spcPts val="2700"/>
              </a:lnSpc>
            </a:pPr>
            <a:r>
              <a:rPr lang="en-US" sz="4400" b="1" i="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 operations research</a:t>
            </a:r>
            <a:r>
              <a:rPr lang="en-US" sz="4400" i="0" dirty="0">
                <a:solidFill>
                  <a:srgbClr val="374151"/>
                </a:solidFill>
                <a:effectLst/>
                <a:latin typeface="Arial" panose="020B0604020202020204" pitchFamily="34" charset="0"/>
                <a:cs typeface="Arial" panose="020B0604020202020204" pitchFamily="34" charset="0"/>
              </a:rPr>
              <a:t>, </a:t>
            </a:r>
            <a:r>
              <a:rPr lang="en-US" sz="4400" b="0" i="0" dirty="0">
                <a:solidFill>
                  <a:srgbClr val="374151"/>
                </a:solidFill>
                <a:effectLst/>
                <a:latin typeface="Arial" panose="020B0604020202020204" pitchFamily="34" charset="0"/>
                <a:cs typeface="Arial" panose="020B0604020202020204" pitchFamily="34" charset="0"/>
              </a:rPr>
              <a:t>dynamic programming is a more general term that refers to any method of solving sequential decision problems. In this context, dynamic programming encompasses techniques like Markov decision processes and stochastic dynamic programming</a:t>
            </a:r>
            <a:r>
              <a:rPr 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zh-CN" alt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随机动态规划 </a:t>
            </a:r>
            <a:r>
              <a:rPr lang="en-US" altLang="zh-CN"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sz="3300" b="1"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endParaRPr lang="LID4096" dirty="0"/>
          </a:p>
        </p:txBody>
      </p:sp>
    </p:spTree>
    <p:extLst>
      <p:ext uri="{BB962C8B-B14F-4D97-AF65-F5344CB8AC3E}">
        <p14:creationId xmlns:p14="http://schemas.microsoft.com/office/powerpoint/2010/main" val="64957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280556"/>
            <a:ext cx="10515600" cy="1223832"/>
          </a:xfrm>
        </p:spPr>
        <p:txBody>
          <a:bodyPr>
            <a:noAutofit/>
          </a:bodyPr>
          <a:lstStyle/>
          <a:p>
            <a:pPr>
              <a:lnSpc>
                <a:spcPct val="100000"/>
              </a:lnSpc>
              <a:spcBef>
                <a:spcPts val="0"/>
              </a:spcBef>
            </a:pPr>
            <a:r>
              <a:rPr lang="en-US" altLang="zh-CN" sz="4000" b="1" spc="-300" dirty="0">
                <a:solidFill>
                  <a:srgbClr val="C00000"/>
                </a:solidFill>
                <a:effectLst>
                  <a:outerShdw blurRad="38100" dist="38100" dir="2700000" algn="tl">
                    <a:srgbClr val="000000">
                      <a:alpha val="43137"/>
                    </a:srgbClr>
                  </a:outerShdw>
                </a:effectLst>
                <a:latin typeface="Arial" panose="020B0604020202020204" pitchFamily="34" charset="0"/>
                <a:ea typeface="LiSu" panose="02010509060101010101" pitchFamily="49" charset="-122"/>
                <a:cs typeface="Arial" panose="020B0604020202020204" pitchFamily="34" charset="0"/>
              </a:rPr>
              <a:t>Dynamic Software Programming </a:t>
            </a:r>
            <a:br>
              <a:rPr lang="en-US" altLang="zh-CN" sz="66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rPr>
            </a:br>
            <a:r>
              <a:rPr lang="zh-CN" altLang="en-US" sz="3600" b="1" dirty="0">
                <a:effectLst>
                  <a:outerShdw blurRad="38100" dist="38100" dir="2700000" algn="tl">
                    <a:srgbClr val="000000">
                      <a:alpha val="43137"/>
                    </a:srgbClr>
                  </a:outerShdw>
                </a:effectLst>
                <a:latin typeface="LiSu" panose="02010509060101010101" pitchFamily="49" charset="-122"/>
                <a:ea typeface="LiSu" panose="02010509060101010101" pitchFamily="49" charset="-122"/>
              </a:rPr>
              <a:t>动态程序设计</a:t>
            </a:r>
            <a:endParaRPr lang="en-US" altLang="zh-CN" sz="1600" dirty="0"/>
          </a:p>
        </p:txBody>
      </p:sp>
      <p:sp>
        <p:nvSpPr>
          <p:cNvPr id="4" name="内容占位符 3"/>
          <p:cNvSpPr>
            <a:spLocks noGrp="1"/>
          </p:cNvSpPr>
          <p:nvPr>
            <p:ph idx="1"/>
          </p:nvPr>
        </p:nvSpPr>
        <p:spPr>
          <a:xfrm>
            <a:off x="838200" y="1798731"/>
            <a:ext cx="10515600" cy="4351338"/>
          </a:xfrm>
          <a:ln>
            <a:solidFill>
              <a:srgbClr val="C00000"/>
            </a:solidFill>
          </a:ln>
        </p:spPr>
        <p:txBody>
          <a:bodyPr>
            <a:normAutofit fontScale="77500" lnSpcReduction="20000"/>
          </a:bodyPr>
          <a:lstStyle/>
          <a:p>
            <a:endParaRPr lang="en-US" altLang="zh-CN" sz="800" b="1" dirty="0">
              <a:solidFill>
                <a:srgbClr val="FF000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pPr>
              <a:lnSpc>
                <a:spcPts val="2600"/>
              </a:lnSpc>
              <a:spcBef>
                <a:spcPts val="0"/>
              </a:spcBef>
            </a:pPr>
            <a:r>
              <a:rPr lang="zh-CN" altLang="en-US" sz="4100" b="1">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mj-cs"/>
              </a:rPr>
              <a:t>动态程序设计</a:t>
            </a:r>
            <a:r>
              <a:rPr lang="zh-CN" altLang="en-US" sz="2400" b="1">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所谓</a:t>
            </a:r>
            <a:r>
              <a:rPr lang="zh-CN" altLang="en-US"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动态程序设计实质上是不要求所设计的结果一定具有封 闭性、再现性与顺序性这些静态程序的固有特性。这使我们自然想到“进程”</a:t>
            </a:r>
            <a:r>
              <a:rPr lang="en-US" altLang="zh-CN"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这个已经用了很久</a:t>
            </a:r>
            <a:r>
              <a:rPr lang="en-US" altLang="zh-CN"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近似于经典的概念。</a:t>
            </a:r>
            <a:endParaRPr lang="en-US" altLang="zh-CN" sz="24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pPr>
              <a:lnSpc>
                <a:spcPts val="2600"/>
              </a:lnSpc>
              <a:spcBef>
                <a:spcPts val="0"/>
              </a:spcBef>
            </a:pPr>
            <a:r>
              <a:rPr lang="en-US" altLang="zh-CN" sz="2600" dirty="0">
                <a:latin typeface="Arial" panose="020B0604020202020204" pitchFamily="34" charset="0"/>
                <a:ea typeface="FangSong" panose="02010609060101010101" pitchFamily="49" charset="-122"/>
                <a:cs typeface="Arial" panose="020B0604020202020204" pitchFamily="34" charset="0"/>
              </a:rPr>
              <a:t>The so-called </a:t>
            </a:r>
            <a:r>
              <a:rPr lang="en-US" altLang="zh-CN" sz="2600" b="1"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dynamic software programming </a:t>
            </a:r>
            <a:r>
              <a:rPr lang="en-US" altLang="zh-CN" sz="2600" dirty="0">
                <a:latin typeface="Arial" panose="020B0604020202020204" pitchFamily="34" charset="0"/>
                <a:ea typeface="FangSong" panose="02010609060101010101" pitchFamily="49" charset="-122"/>
                <a:cs typeface="Arial" panose="020B0604020202020204" pitchFamily="34" charset="0"/>
              </a:rPr>
              <a:t>does not require that the </a:t>
            </a:r>
            <a:r>
              <a:rPr lang="en-US" altLang="zh-CN" sz="2600" b="1"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results</a:t>
            </a:r>
            <a:r>
              <a:rPr lang="en-US" altLang="zh-CN" sz="2600" dirty="0">
                <a:latin typeface="Arial" panose="020B0604020202020204" pitchFamily="34" charset="0"/>
                <a:ea typeface="FangSong" panose="02010609060101010101" pitchFamily="49" charset="-122"/>
                <a:cs typeface="Arial" panose="020B0604020202020204" pitchFamily="34" charset="0"/>
              </a:rPr>
              <a:t> of the programming  must have the characteristics of the </a:t>
            </a:r>
            <a:r>
              <a:rPr lang="en-US" altLang="zh-CN" sz="2600" b="1" dirty="0">
                <a:solidFill>
                  <a:srgbClr val="00206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traditional programs</a:t>
            </a:r>
            <a:r>
              <a:rPr lang="en-US" altLang="zh-CN" sz="2600" dirty="0">
                <a:latin typeface="Arial" panose="020B0604020202020204" pitchFamily="34" charset="0"/>
                <a:ea typeface="FangSong" panose="02010609060101010101" pitchFamily="49" charset="-122"/>
                <a:cs typeface="Arial" panose="020B0604020202020204" pitchFamily="34" charset="0"/>
              </a:rPr>
              <a:t> such as </a:t>
            </a:r>
            <a:r>
              <a:rPr lang="en-US" altLang="zh-CN" sz="2600" b="1" dirty="0">
                <a:solidFill>
                  <a:srgbClr val="00206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closeness, reproducibility </a:t>
            </a:r>
            <a:r>
              <a:rPr lang="en-US" altLang="zh-CN" sz="2600" dirty="0">
                <a:latin typeface="Arial" panose="020B0604020202020204" pitchFamily="34" charset="0"/>
                <a:ea typeface="FangSong" panose="02010609060101010101" pitchFamily="49" charset="-122"/>
                <a:cs typeface="Arial" panose="020B0604020202020204" pitchFamily="34" charset="0"/>
              </a:rPr>
              <a:t>and</a:t>
            </a:r>
            <a:r>
              <a:rPr lang="en-US" altLang="zh-CN" sz="2600" b="1" dirty="0">
                <a:solidFill>
                  <a:srgbClr val="00206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 sequence</a:t>
            </a:r>
            <a:r>
              <a:rPr lang="en-US" altLang="zh-CN" sz="2600" dirty="0">
                <a:latin typeface="Arial" panose="020B0604020202020204" pitchFamily="34" charset="0"/>
                <a:ea typeface="FangSong" panose="02010609060101010101" pitchFamily="49" charset="-122"/>
                <a:cs typeface="Arial" panose="020B0604020202020204" pitchFamily="34" charset="0"/>
              </a:rPr>
              <a:t>. This remind us </a:t>
            </a:r>
            <a:r>
              <a:rPr lang="en-US" altLang="zh-CN" sz="2600" b="1"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"process", </a:t>
            </a:r>
            <a:r>
              <a:rPr lang="en-US" altLang="zh-CN" sz="2600" dirty="0">
                <a:latin typeface="Arial" panose="020B0604020202020204" pitchFamily="34" charset="0"/>
                <a:ea typeface="FangSong" panose="02010609060101010101" pitchFamily="49" charset="-122"/>
                <a:cs typeface="Arial" panose="020B0604020202020204" pitchFamily="34" charset="0"/>
              </a:rPr>
              <a:t>which has been used for a long time and is almost a classical concept.</a:t>
            </a:r>
            <a:endParaRPr lang="en-US" altLang="zh-CN" sz="2400" dirty="0">
              <a:latin typeface="FangSong" panose="02010609060101010101" pitchFamily="49" charset="-122"/>
              <a:ea typeface="FangSong" panose="02010609060101010101" pitchFamily="49" charset="-122"/>
            </a:endParaRPr>
          </a:p>
          <a:p>
            <a:pPr>
              <a:spcBef>
                <a:spcPts val="1200"/>
              </a:spcBef>
            </a:pPr>
            <a:r>
              <a:rPr lang="zh-CN" altLang="en-US" sz="4100"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mj-cs"/>
              </a:rPr>
              <a:t>动态程序设计</a:t>
            </a:r>
            <a:r>
              <a:rPr lang="zh-CN" altLang="en-US"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是以进程为软件成分的进程程序设计</a:t>
            </a:r>
            <a:r>
              <a:rPr lang="en-US" altLang="zh-CN"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是主张应用与应用的具体实现相独立的程序设计</a:t>
            </a:r>
            <a:r>
              <a:rPr lang="en-US" altLang="zh-CN"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endParaRPr lang="en-US" altLang="zh-CN" sz="2400" b="1" dirty="0">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pPr>
              <a:lnSpc>
                <a:spcPts val="2600"/>
              </a:lnSpc>
              <a:spcBef>
                <a:spcPts val="0"/>
              </a:spcBef>
            </a:pPr>
            <a:r>
              <a:rPr lang="en-US" altLang="zh-CN" sz="2900" b="1" spc="-150" dirty="0">
                <a:solidFill>
                  <a:srgbClr val="C00000"/>
                </a:solidFill>
                <a:effectLst>
                  <a:outerShdw blurRad="38100" dist="38100" dir="2700000" algn="tl">
                    <a:srgbClr val="000000">
                      <a:alpha val="43137"/>
                    </a:srgbClr>
                  </a:outerShdw>
                </a:effectLst>
                <a:latin typeface="Arial" panose="020B0604020202020204" pitchFamily="34" charset="0"/>
                <a:ea typeface="FangSong" panose="02010609060101010101" pitchFamily="49" charset="-122"/>
                <a:cs typeface="Arial" panose="020B0604020202020204" pitchFamily="34" charset="0"/>
              </a:rPr>
              <a:t>Dynamic software programming </a:t>
            </a:r>
            <a:r>
              <a:rPr lang="en-US" altLang="zh-CN" sz="2600" dirty="0">
                <a:latin typeface="Arial" panose="020B0604020202020204" pitchFamily="34" charset="0"/>
                <a:ea typeface="FangSong" panose="02010609060101010101" pitchFamily="49" charset="-122"/>
                <a:cs typeface="Arial" panose="020B0604020202020204" pitchFamily="34" charset="0"/>
              </a:rPr>
              <a:t>is a style of programming in which processes are software component and the application in use is independent  of its implementation</a:t>
            </a:r>
          </a:p>
          <a:p>
            <a:pPr>
              <a:lnSpc>
                <a:spcPts val="2600"/>
              </a:lnSpc>
              <a:spcBef>
                <a:spcPts val="1200"/>
              </a:spcBef>
              <a:buFont typeface="Wingdings" panose="05000000000000000000" pitchFamily="2" charset="2"/>
              <a:buChar char="v"/>
            </a:pPr>
            <a:r>
              <a:rPr lang="zh-CN" altLang="en-US" sz="2300" b="1" dirty="0"/>
              <a:t>李海宽 董占球 魏源瑞 </a:t>
            </a:r>
            <a:r>
              <a:rPr lang="en-US" altLang="zh-CN" sz="2300" b="1" dirty="0"/>
              <a:t>“</a:t>
            </a:r>
            <a:r>
              <a:rPr lang="zh-CN" altLang="en-US" sz="2300" b="1" dirty="0"/>
              <a:t>动态程序设计”</a:t>
            </a:r>
            <a:r>
              <a:rPr lang="en-US" altLang="zh-CN" sz="2300" b="1" dirty="0"/>
              <a:t>《</a:t>
            </a:r>
            <a:r>
              <a:rPr lang="zh-CN" altLang="en-US" sz="2300" b="1" dirty="0"/>
              <a:t>计算机工程设计</a:t>
            </a:r>
            <a:r>
              <a:rPr lang="en-US" altLang="zh-CN" sz="2300" b="1" dirty="0"/>
              <a:t>&gt;, 1989-2</a:t>
            </a:r>
            <a:endParaRPr lang="en-US" altLang="zh-CN" sz="2100" dirty="0">
              <a:latin typeface="Arial" panose="020B0604020202020204" pitchFamily="34" charset="0"/>
              <a:ea typeface="FangSong" panose="02010609060101010101" pitchFamily="49" charset="-122"/>
              <a:cs typeface="Arial" panose="020B0604020202020204" pitchFamily="34" charset="0"/>
            </a:endParaRPr>
          </a:p>
        </p:txBody>
      </p:sp>
      <p:sp>
        <p:nvSpPr>
          <p:cNvPr id="6" name="标题 2">
            <a:extLst>
              <a:ext uri="{FF2B5EF4-FFF2-40B4-BE49-F238E27FC236}">
                <a16:creationId xmlns:a16="http://schemas.microsoft.com/office/drawing/2014/main" id="{C9FAC435-00C5-D3C5-41E6-F27AD5008384}"/>
              </a:ext>
            </a:extLst>
          </p:cNvPr>
          <p:cNvSpPr txBox="1">
            <a:spLocks/>
          </p:cNvSpPr>
          <p:nvPr/>
        </p:nvSpPr>
        <p:spPr>
          <a:xfrm>
            <a:off x="1815353" y="703759"/>
            <a:ext cx="10050088" cy="6913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endParaRPr lang="en-US" altLang="zh-CN" sz="1600" dirty="0"/>
          </a:p>
        </p:txBody>
      </p:sp>
    </p:spTree>
    <p:extLst>
      <p:ext uri="{BB962C8B-B14F-4D97-AF65-F5344CB8AC3E}">
        <p14:creationId xmlns:p14="http://schemas.microsoft.com/office/powerpoint/2010/main" val="198448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34D4-8656-FED1-0B2C-E144A9472052}"/>
              </a:ext>
            </a:extLst>
          </p:cNvPr>
          <p:cNvSpPr>
            <a:spLocks noGrp="1"/>
          </p:cNvSpPr>
          <p:nvPr>
            <p:ph type="title"/>
          </p:nvPr>
        </p:nvSpPr>
        <p:spPr/>
        <p:txBody>
          <a:bodyPr>
            <a:normAutofit/>
          </a:bodyPr>
          <a:lstStyle/>
          <a:p>
            <a:r>
              <a:rPr lang="en-US" sz="4000" b="1" spc="-300" dirty="0">
                <a:solidFill>
                  <a:srgbClr val="C00000"/>
                </a:solidFill>
                <a:effectLst>
                  <a:outerShdw blurRad="38100" dist="38100" dir="2700000" algn="tl">
                    <a:srgbClr val="000000">
                      <a:alpha val="43137"/>
                    </a:srgbClr>
                  </a:outerShdw>
                </a:effectLst>
                <a:latin typeface="Arial" panose="020B0604020202020204" pitchFamily="34" charset="0"/>
                <a:ea typeface="LiSu" panose="02010509060101010101" pitchFamily="49" charset="-122"/>
                <a:cs typeface="Arial" panose="020B0604020202020204" pitchFamily="34" charset="0"/>
              </a:rPr>
              <a:t>Dynamic vs Static Software Programming</a:t>
            </a:r>
            <a:endParaRPr lang="LID4096" sz="4000" b="1" spc="-300" dirty="0">
              <a:solidFill>
                <a:srgbClr val="C00000"/>
              </a:solidFill>
              <a:effectLst>
                <a:outerShdw blurRad="38100" dist="38100" dir="2700000" algn="tl">
                  <a:srgbClr val="000000">
                    <a:alpha val="43137"/>
                  </a:srgbClr>
                </a:outerShdw>
              </a:effectLst>
              <a:latin typeface="Arial" panose="020B0604020202020204" pitchFamily="34" charset="0"/>
              <a:ea typeface="LiSu" panose="02010509060101010101" pitchFamily="49" charset="-122"/>
              <a:cs typeface="Arial" panose="020B0604020202020204" pitchFamily="34" charset="0"/>
            </a:endParaRPr>
          </a:p>
        </p:txBody>
      </p:sp>
      <p:sp>
        <p:nvSpPr>
          <p:cNvPr id="3" name="Content Placeholder 2">
            <a:extLst>
              <a:ext uri="{FF2B5EF4-FFF2-40B4-BE49-F238E27FC236}">
                <a16:creationId xmlns:a16="http://schemas.microsoft.com/office/drawing/2014/main" id="{A6F36F8B-8C8E-DF9D-C6FB-E8954B11A4D0}"/>
              </a:ext>
            </a:extLst>
          </p:cNvPr>
          <p:cNvSpPr>
            <a:spLocks noGrp="1"/>
          </p:cNvSpPr>
          <p:nvPr>
            <p:ph idx="1"/>
          </p:nvPr>
        </p:nvSpPr>
        <p:spPr>
          <a:xfrm>
            <a:off x="838200" y="1549021"/>
            <a:ext cx="10515600" cy="4627942"/>
          </a:xfrm>
        </p:spPr>
        <p:txBody>
          <a:bodyPr/>
          <a:lstStyle/>
          <a:p>
            <a:pPr>
              <a:lnSpc>
                <a:spcPts val="2600"/>
              </a:lnSpc>
            </a:pPr>
            <a:r>
              <a:rPr lang="zh-CN" altLang="en-US"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mj-cs"/>
              </a:rPr>
              <a:t>静态程序设计 </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完全避开客观演变的环境</a:t>
            </a:r>
            <a:r>
              <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在静态环境下应用静态程序。这种策略以限制软件应用的时间和空间为代价</a:t>
            </a:r>
            <a:r>
              <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虽然可行</a:t>
            </a:r>
            <a:r>
              <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却不足以解决软件危机中所面临的问题</a:t>
            </a:r>
            <a:endPar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endParaRPr>
          </a:p>
          <a:p>
            <a:r>
              <a:rPr lang="en-US" sz="2400" b="1" spc="-150" dirty="0">
                <a:solidFill>
                  <a:srgbClr val="C00000"/>
                </a:solidFill>
                <a:effectLst>
                  <a:outerShdw blurRad="38100" dist="38100" dir="2700000" algn="tl">
                    <a:srgbClr val="000000">
                      <a:alpha val="43137"/>
                    </a:srgbClr>
                  </a:outerShdw>
                </a:effectLst>
              </a:rPr>
              <a:t>Static software programming </a:t>
            </a:r>
            <a:r>
              <a:rPr lang="en-US" sz="2400" dirty="0"/>
              <a:t>avoids the environment of objective evolution completely, and applies static programs in a static environment. This strategy is at the cost of limiting the time and space of software application, although it is feasible, it is not enough to solve the problems faced in the software crisis</a:t>
            </a:r>
          </a:p>
          <a:p>
            <a:pPr>
              <a:lnSpc>
                <a:spcPts val="2600"/>
              </a:lnSpc>
            </a:pPr>
            <a:r>
              <a:rPr lang="zh-CN" altLang="en-US" b="1" dirty="0">
                <a:solidFill>
                  <a:srgbClr val="C00000"/>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mj-cs"/>
              </a:rPr>
              <a:t>动态程序设计 </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为适应客观变化的环境</a:t>
            </a:r>
            <a:r>
              <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使软件具有一定的动态可适应性。 这不仅是可行的</a:t>
            </a:r>
            <a:r>
              <a:rPr lang="en-US" altLang="zh-CN"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 </a:t>
            </a:r>
            <a:r>
              <a:rPr lang="zh-CN" altLang="en-US" sz="1800" b="1" dirty="0">
                <a:solidFill>
                  <a:srgbClr val="002060"/>
                </a:solidFill>
                <a:effectLst>
                  <a:outerShdw blurRad="38100" dist="38100" dir="2700000" algn="tl">
                    <a:srgbClr val="000000">
                      <a:alpha val="43137"/>
                    </a:srgbClr>
                  </a:outerShdw>
                </a:effectLst>
                <a:latin typeface="FangSong" panose="02010609060101010101" pitchFamily="49" charset="-122"/>
                <a:ea typeface="FangSong" panose="02010609060101010101" pitchFamily="49" charset="-122"/>
              </a:rPr>
              <a:t>而且近年来关于程序设计的研究工作已为这一技术的发展奠定了基础。</a:t>
            </a:r>
          </a:p>
          <a:p>
            <a:r>
              <a:rPr lang="en-US" sz="2400" b="1" spc="-150" dirty="0">
                <a:solidFill>
                  <a:srgbClr val="C00000"/>
                </a:solidFill>
                <a:effectLst>
                  <a:outerShdw blurRad="38100" dist="38100" dir="2700000" algn="tl">
                    <a:srgbClr val="000000">
                      <a:alpha val="43137"/>
                    </a:srgbClr>
                  </a:outerShdw>
                </a:effectLst>
              </a:rPr>
              <a:t>Dynamic software programming  </a:t>
            </a:r>
            <a:r>
              <a:rPr lang="en-US" sz="2400" dirty="0"/>
              <a:t>In order to adapt to the objectively changing environment, the software has certain dynamic adaptability. Not only is this feasible, but research work on programming in recent years has laid the foundation for the development of this technology.</a:t>
            </a:r>
            <a:endParaRPr lang="LID4096" sz="2400" dirty="0"/>
          </a:p>
        </p:txBody>
      </p:sp>
    </p:spTree>
    <p:extLst>
      <p:ext uri="{BB962C8B-B14F-4D97-AF65-F5344CB8AC3E}">
        <p14:creationId xmlns:p14="http://schemas.microsoft.com/office/powerpoint/2010/main" val="3769079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8884</Words>
  <Application>Microsoft Office PowerPoint</Application>
  <PresentationFormat>Widescreen</PresentationFormat>
  <Paragraphs>529</Paragraphs>
  <Slides>78</Slides>
  <Notes>16</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78</vt:i4>
      </vt:variant>
    </vt:vector>
  </HeadingPairs>
  <TitlesOfParts>
    <vt:vector size="100" baseType="lpstr">
      <vt:lpstr>Arial Unicode MS</vt:lpstr>
      <vt:lpstr>Axiforma-Regular</vt:lpstr>
      <vt:lpstr>Clarity City</vt:lpstr>
      <vt:lpstr>DengXian</vt:lpstr>
      <vt:lpstr>FangSong</vt:lpstr>
      <vt:lpstr>LiSu</vt:lpstr>
      <vt:lpstr>Microsoft yahei</vt:lpstr>
      <vt:lpstr>宋体</vt:lpstr>
      <vt:lpstr>SketchFlow Print</vt:lpstr>
      <vt:lpstr>Söhne</vt:lpstr>
      <vt:lpstr>Aharoni</vt:lpstr>
      <vt:lpstr>Arial</vt:lpstr>
      <vt:lpstr>Arial Black</vt:lpstr>
      <vt:lpstr>Arial Narrow</vt:lpstr>
      <vt:lpstr>Calibri</vt:lpstr>
      <vt:lpstr>Calibri Light</vt:lpstr>
      <vt:lpstr>Cooper Black</vt:lpstr>
      <vt:lpstr>Helvetica</vt:lpstr>
      <vt:lpstr>Open Sans</vt:lpstr>
      <vt:lpstr>Times New Roman</vt:lpstr>
      <vt:lpstr>Wingdings</vt:lpstr>
      <vt:lpstr>Office 主题</vt:lpstr>
      <vt:lpstr>Dynamic Architecture &amp; Dynamic Software Programming  Software Development with Intelligence </vt:lpstr>
      <vt:lpstr>Reference</vt:lpstr>
      <vt:lpstr> Intelligent Dynamic Software Programming 智能化的动态程序设计 </vt:lpstr>
      <vt:lpstr> Process abstraction vs Function abstraction 数据抽象与函数抽象 </vt:lpstr>
      <vt:lpstr>Process abstraction abstract Computer 进程抽象抽象计算机</vt:lpstr>
      <vt:lpstr>Dynamic Software Programming  动态程序设计</vt:lpstr>
      <vt:lpstr>Dynamic Software Programming  动态程序设计</vt:lpstr>
      <vt:lpstr>Dynamic Software Programming  动态程序设计</vt:lpstr>
      <vt:lpstr>Dynamic vs Static Software Programming</vt:lpstr>
      <vt:lpstr> 进程通讯 Process communication </vt:lpstr>
      <vt:lpstr> 进程的独立性Process Independence  </vt:lpstr>
      <vt:lpstr>自由进程与随动等式</vt:lpstr>
      <vt:lpstr>动态程序设计进程的独立性 ----李海宽 董占球 魏源瑞 “动态程序设计”《计算机工程设计&gt;, 1989-2  </vt:lpstr>
      <vt:lpstr>Dynamic Software Programming  -- As a kind of Very High Level  Programming</vt:lpstr>
      <vt:lpstr>PowerPoint Presentation</vt:lpstr>
      <vt:lpstr>Microservice architecture</vt:lpstr>
      <vt:lpstr>Advantages of Microservices </vt:lpstr>
      <vt:lpstr>Dynamic Architecture  动态架构</vt:lpstr>
      <vt:lpstr>Static vs Dynamic Architecture   静态架构和动态架构</vt:lpstr>
      <vt:lpstr>Dynamic Architecture vs Microservice Architecture</vt:lpstr>
      <vt:lpstr>Active components vs Static Component 动态组件与静态组件</vt:lpstr>
      <vt:lpstr>Processes as Active Components</vt:lpstr>
      <vt:lpstr>Services as Active Components</vt:lpstr>
      <vt:lpstr>Software Defined Thing as Active Components</vt:lpstr>
      <vt:lpstr>Internet of Things as Active Components</vt:lpstr>
      <vt:lpstr>Examples  of Active components </vt:lpstr>
      <vt:lpstr>Service Discovery and System Discovery</vt:lpstr>
      <vt:lpstr>The Types of Service Discovery</vt:lpstr>
      <vt:lpstr>Service Discovery  in Microservice Architecture</vt:lpstr>
      <vt:lpstr>Software Development with Everything</vt:lpstr>
      <vt:lpstr>Gold  Mine</vt:lpstr>
      <vt:lpstr>From Static to Dynamic Programming</vt:lpstr>
      <vt:lpstr>Network-Based Dynamic Programming</vt:lpstr>
      <vt:lpstr>Cluster Style System Development</vt:lpstr>
      <vt:lpstr>Dynamic Programming</vt:lpstr>
      <vt:lpstr>   Intelligent Components</vt:lpstr>
      <vt:lpstr>     The Features of Dynamic Programming </vt:lpstr>
      <vt:lpstr>Dynamic Architecture  动态架构</vt:lpstr>
      <vt:lpstr>autonomous</vt:lpstr>
      <vt:lpstr>Dynamics</vt:lpstr>
      <vt:lpstr>Evolution</vt:lpstr>
      <vt:lpstr>Uncertainty of Architecture &amp; Components 架构和组件的不确定性</vt:lpstr>
      <vt:lpstr>Architectural Evolution 架构演化</vt:lpstr>
      <vt:lpstr>Uncertainty: Component Mutation  不确定性 组件变异</vt:lpstr>
      <vt:lpstr>Uncertainty: Architectural Mutation  不确定性: 架构变异</vt:lpstr>
      <vt:lpstr>Learning-Based Dynamic Architecture</vt:lpstr>
      <vt:lpstr>Architecture with Status(???)</vt:lpstr>
      <vt:lpstr>User Inclusive</vt:lpstr>
      <vt:lpstr>Software Defined Users</vt:lpstr>
      <vt:lpstr>Intelligent </vt:lpstr>
      <vt:lpstr>Dynamic Programming</vt:lpstr>
      <vt:lpstr>Dynamic Modeling</vt:lpstr>
      <vt:lpstr>Dynamic software development Towards continuous growth</vt:lpstr>
      <vt:lpstr>Dynamic Programming as terminology </vt:lpstr>
      <vt:lpstr>Dynamic Programing in Mathematics</vt:lpstr>
      <vt:lpstr>Dynamic Programing as an Algorithm</vt:lpstr>
      <vt:lpstr>Dynamic Programming  as a language feature</vt:lpstr>
      <vt:lpstr>The Development of Dynamic Programing</vt:lpstr>
      <vt:lpstr>PowerPoint Presentation</vt:lpstr>
      <vt:lpstr>Q&amp;A: Dynamic Software Programming</vt:lpstr>
      <vt:lpstr> The History of Dynamic Programming</vt:lpstr>
      <vt:lpstr>  基于动态程序设计的智能系统开发 Intelligent System Development with Dynamic Programming </vt:lpstr>
      <vt:lpstr>Intelligent System </vt:lpstr>
      <vt:lpstr>Intelligent Programming</vt:lpstr>
      <vt:lpstr>System - Structured definition</vt:lpstr>
      <vt:lpstr>Intelligent Component - Structured definition</vt:lpstr>
      <vt:lpstr>PowerPoint Presentation</vt:lpstr>
      <vt:lpstr>Small Test: Dynamic Software Programming</vt:lpstr>
      <vt:lpstr>Software Defined Things (Example)</vt:lpstr>
      <vt:lpstr>Internet of Things (Examples)</vt:lpstr>
      <vt:lpstr> Intelligent Software Development  </vt:lpstr>
      <vt:lpstr>Appendix: Dynamic Programming</vt:lpstr>
      <vt:lpstr>Appendix(I)：Dynamic Programming  </vt:lpstr>
      <vt:lpstr>动态程序设计Dynamic Programming </vt:lpstr>
      <vt:lpstr>Appendix(II)： Other Definitions of Dynamic Programming</vt:lpstr>
      <vt:lpstr>Examples of dynamic programming (OpenAI）</vt:lpstr>
      <vt:lpstr>dynamic programming languages: </vt:lpstr>
      <vt:lpstr>Dynamic Programming as Problem Solving 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Haikuan</dc:creator>
  <cp:lastModifiedBy>Li Haikuan</cp:lastModifiedBy>
  <cp:revision>836</cp:revision>
  <dcterms:created xsi:type="dcterms:W3CDTF">2018-12-23T08:48:34Z</dcterms:created>
  <dcterms:modified xsi:type="dcterms:W3CDTF">2023-03-17T13:36:25Z</dcterms:modified>
</cp:coreProperties>
</file>